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diagrams/data1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256" r:id="rId2"/>
    <p:sldId id="281" r:id="rId3"/>
    <p:sldId id="257" r:id="rId4"/>
    <p:sldId id="273" r:id="rId5"/>
    <p:sldId id="271" r:id="rId6"/>
    <p:sldId id="272" r:id="rId7"/>
    <p:sldId id="275" r:id="rId8"/>
    <p:sldId id="279" r:id="rId9"/>
    <p:sldId id="276" r:id="rId10"/>
    <p:sldId id="277" r:id="rId11"/>
    <p:sldId id="278" r:id="rId12"/>
    <p:sldId id="282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1" r:id="rId21"/>
    <p:sldId id="292" r:id="rId22"/>
    <p:sldId id="293" r:id="rId23"/>
    <p:sldId id="298" r:id="rId24"/>
    <p:sldId id="299" r:id="rId25"/>
    <p:sldId id="300" r:id="rId26"/>
    <p:sldId id="301" r:id="rId27"/>
    <p:sldId id="302" r:id="rId28"/>
    <p:sldId id="303" r:id="rId29"/>
    <p:sldId id="259" r:id="rId30"/>
    <p:sldId id="280" r:id="rId31"/>
    <p:sldId id="294" r:id="rId32"/>
    <p:sldId id="311" r:id="rId33"/>
    <p:sldId id="310" r:id="rId34"/>
    <p:sldId id="305" r:id="rId35"/>
    <p:sldId id="306" r:id="rId36"/>
    <p:sldId id="307" r:id="rId37"/>
    <p:sldId id="308" r:id="rId38"/>
    <p:sldId id="309" r:id="rId39"/>
    <p:sldId id="295" r:id="rId40"/>
    <p:sldId id="296" r:id="rId41"/>
    <p:sldId id="260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262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44" r:id="rId67"/>
    <p:sldId id="345" r:id="rId68"/>
    <p:sldId id="346" r:id="rId69"/>
    <p:sldId id="359" r:id="rId70"/>
    <p:sldId id="358" r:id="rId71"/>
    <p:sldId id="347" r:id="rId72"/>
    <p:sldId id="348" r:id="rId73"/>
    <p:sldId id="349" r:id="rId74"/>
    <p:sldId id="360" r:id="rId75"/>
    <p:sldId id="264" r:id="rId76"/>
    <p:sldId id="362" r:id="rId77"/>
    <p:sldId id="331" r:id="rId78"/>
    <p:sldId id="332" r:id="rId79"/>
    <p:sldId id="333" r:id="rId80"/>
    <p:sldId id="335" r:id="rId81"/>
    <p:sldId id="336" r:id="rId82"/>
    <p:sldId id="337" r:id="rId83"/>
    <p:sldId id="363" r:id="rId84"/>
    <p:sldId id="364" r:id="rId85"/>
    <p:sldId id="371" r:id="rId86"/>
    <p:sldId id="366" r:id="rId87"/>
    <p:sldId id="372" r:id="rId88"/>
    <p:sldId id="373" r:id="rId89"/>
    <p:sldId id="374" r:id="rId90"/>
    <p:sldId id="375" r:id="rId91"/>
    <p:sldId id="341" r:id="rId92"/>
    <p:sldId id="261" r:id="rId93"/>
    <p:sldId id="376" r:id="rId94"/>
    <p:sldId id="377" r:id="rId95"/>
    <p:sldId id="378" r:id="rId96"/>
    <p:sldId id="379" r:id="rId97"/>
    <p:sldId id="381" r:id="rId98"/>
    <p:sldId id="382" r:id="rId99"/>
    <p:sldId id="407" r:id="rId100"/>
    <p:sldId id="408" r:id="rId101"/>
    <p:sldId id="409" r:id="rId102"/>
    <p:sldId id="410" r:id="rId103"/>
    <p:sldId id="411" r:id="rId104"/>
    <p:sldId id="412" r:id="rId105"/>
    <p:sldId id="413" r:id="rId106"/>
    <p:sldId id="266" r:id="rId107"/>
    <p:sldId id="383" r:id="rId108"/>
    <p:sldId id="401" r:id="rId109"/>
    <p:sldId id="385" r:id="rId110"/>
    <p:sldId id="386" r:id="rId111"/>
    <p:sldId id="402" r:id="rId112"/>
    <p:sldId id="403" r:id="rId113"/>
    <p:sldId id="404" r:id="rId114"/>
    <p:sldId id="405" r:id="rId115"/>
    <p:sldId id="406" r:id="rId116"/>
    <p:sldId id="387" r:id="rId117"/>
    <p:sldId id="388" r:id="rId118"/>
    <p:sldId id="389" r:id="rId119"/>
    <p:sldId id="391" r:id="rId120"/>
    <p:sldId id="384" r:id="rId121"/>
    <p:sldId id="390" r:id="rId122"/>
    <p:sldId id="400" r:id="rId123"/>
    <p:sldId id="392" r:id="rId124"/>
    <p:sldId id="393" r:id="rId125"/>
    <p:sldId id="394" r:id="rId126"/>
    <p:sldId id="395" r:id="rId127"/>
    <p:sldId id="396" r:id="rId128"/>
    <p:sldId id="397" r:id="rId129"/>
    <p:sldId id="398" r:id="rId130"/>
    <p:sldId id="399" r:id="rId1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67" autoAdjust="0"/>
  </p:normalViewPr>
  <p:slideViewPr>
    <p:cSldViewPr>
      <p:cViewPr varScale="1">
        <p:scale>
          <a:sx n="74" d="100"/>
          <a:sy n="74" d="100"/>
        </p:scale>
        <p:origin x="-605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C608B-BC50-43D7-AA7B-2F95713EF6BA}" type="doc">
      <dgm:prSet loTypeId="urn:microsoft.com/office/officeart/2005/8/layout/pyramid2" loCatId="pyramid" qsTypeId="urn:microsoft.com/office/officeart/2005/8/quickstyle/simple4" qsCatId="simple" csTypeId="urn:microsoft.com/office/officeart/2005/8/colors/accent1_2" csCatId="accent1" phldr="1"/>
      <dgm:spPr/>
    </dgm:pt>
    <dgm:pt modelId="{8956C590-3ECF-41C7-B7BF-BCD7DAB564EF}">
      <dgm:prSet/>
      <dgm:spPr/>
      <dgm:t>
        <a:bodyPr/>
        <a:lstStyle/>
        <a:p>
          <a:r>
            <a:rPr lang="en-US" b="1" dirty="0" smtClean="0"/>
            <a:t>SPARQL</a:t>
          </a:r>
          <a:r>
            <a:rPr lang="en-US" dirty="0" smtClean="0"/>
            <a:t> </a:t>
          </a:r>
          <a:r>
            <a:rPr lang="ru-RU" dirty="0" smtClean="0"/>
            <a:t>обработчик</a:t>
          </a:r>
          <a:endParaRPr lang="ru-RU" dirty="0"/>
        </a:p>
      </dgm:t>
    </dgm:pt>
    <dgm:pt modelId="{3DF310EB-C881-47B4-BD72-37CF12EFB26F}" type="parTrans" cxnId="{EBE1CF66-AC4A-48EB-B395-177660983A56}">
      <dgm:prSet/>
      <dgm:spPr/>
      <dgm:t>
        <a:bodyPr/>
        <a:lstStyle/>
        <a:p>
          <a:endParaRPr lang="ru-RU"/>
        </a:p>
      </dgm:t>
    </dgm:pt>
    <dgm:pt modelId="{6BF4C4CD-BECD-43F0-B519-873485C85C91}" type="sibTrans" cxnId="{EBE1CF66-AC4A-48EB-B395-177660983A56}">
      <dgm:prSet/>
      <dgm:spPr/>
      <dgm:t>
        <a:bodyPr/>
        <a:lstStyle/>
        <a:p>
          <a:endParaRPr lang="ru-RU"/>
        </a:p>
      </dgm:t>
    </dgm:pt>
    <dgm:pt modelId="{18B4627F-87A1-40E9-9FD2-BF756A22FBA7}">
      <dgm:prSet phldrT="[Текст]"/>
      <dgm:spPr/>
      <dgm:t>
        <a:bodyPr/>
        <a:lstStyle/>
        <a:p>
          <a:r>
            <a:rPr lang="ru-RU" dirty="0" smtClean="0"/>
            <a:t>2) интерпретация</a:t>
          </a:r>
          <a:endParaRPr lang="ru-RU" dirty="0"/>
        </a:p>
      </dgm:t>
    </dgm:pt>
    <dgm:pt modelId="{2C569FA4-7665-4195-861D-802576039049}" type="parTrans" cxnId="{21BDAE9A-8BA3-48A1-8300-999266C5F2F7}">
      <dgm:prSet/>
      <dgm:spPr/>
      <dgm:t>
        <a:bodyPr/>
        <a:lstStyle/>
        <a:p>
          <a:endParaRPr lang="ru-RU"/>
        </a:p>
      </dgm:t>
    </dgm:pt>
    <dgm:pt modelId="{0EB18F82-C017-495E-B587-2E8D0B1A6F68}" type="sibTrans" cxnId="{21BDAE9A-8BA3-48A1-8300-999266C5F2F7}">
      <dgm:prSet/>
      <dgm:spPr/>
      <dgm:t>
        <a:bodyPr/>
        <a:lstStyle/>
        <a:p>
          <a:endParaRPr lang="ru-RU"/>
        </a:p>
      </dgm:t>
    </dgm:pt>
    <dgm:pt modelId="{66FF4A0F-2E11-49A4-8DCE-3188F2E63951}">
      <dgm:prSet/>
      <dgm:spPr/>
      <dgm:t>
        <a:bodyPr/>
        <a:lstStyle/>
        <a:p>
          <a:r>
            <a:rPr lang="ru-RU" dirty="0" smtClean="0"/>
            <a:t>1) трансляция</a:t>
          </a:r>
          <a:endParaRPr lang="ru-RU" dirty="0"/>
        </a:p>
      </dgm:t>
    </dgm:pt>
    <dgm:pt modelId="{B2B27FAE-6A03-4B4D-8B07-914D1DD36EE2}" type="parTrans" cxnId="{24C4C792-B189-4628-ADE0-D4C5D9D2900C}">
      <dgm:prSet/>
      <dgm:spPr/>
      <dgm:t>
        <a:bodyPr/>
        <a:lstStyle/>
        <a:p>
          <a:endParaRPr lang="ru-RU"/>
        </a:p>
      </dgm:t>
    </dgm:pt>
    <dgm:pt modelId="{A48AEC9A-1F4E-4CBE-9549-C9938036F308}" type="sibTrans" cxnId="{24C4C792-B189-4628-ADE0-D4C5D9D2900C}">
      <dgm:prSet/>
      <dgm:spPr/>
      <dgm:t>
        <a:bodyPr/>
        <a:lstStyle/>
        <a:p>
          <a:endParaRPr lang="ru-RU"/>
        </a:p>
      </dgm:t>
    </dgm:pt>
    <dgm:pt modelId="{BB766805-498C-4370-9D47-03786AF0FCC9}" type="pres">
      <dgm:prSet presAssocID="{836C608B-BC50-43D7-AA7B-2F95713EF6BA}" presName="compositeShape" presStyleCnt="0">
        <dgm:presLayoutVars>
          <dgm:dir/>
          <dgm:resizeHandles/>
        </dgm:presLayoutVars>
      </dgm:prSet>
      <dgm:spPr/>
    </dgm:pt>
    <dgm:pt modelId="{108E2994-5A34-4E61-8C2C-892257AF47AB}" type="pres">
      <dgm:prSet presAssocID="{836C608B-BC50-43D7-AA7B-2F95713EF6BA}" presName="pyramid" presStyleLbl="node1" presStyleIdx="0" presStyleCnt="1" custScaleX="138251" custLinFactNeighborX="10574" custLinFactNeighborY="27254"/>
      <dgm:spPr/>
    </dgm:pt>
    <dgm:pt modelId="{1E1FB94D-FEA0-4140-A12A-5B590CCF4B4C}" type="pres">
      <dgm:prSet presAssocID="{836C608B-BC50-43D7-AA7B-2F95713EF6BA}" presName="theList" presStyleCnt="0"/>
      <dgm:spPr/>
    </dgm:pt>
    <dgm:pt modelId="{16C899A8-2F7D-4BAE-8311-5B3888430208}" type="pres">
      <dgm:prSet presAssocID="{8956C590-3ECF-41C7-B7BF-BCD7DAB564EF}" presName="aNode" presStyleLbl="fgAcc1" presStyleIdx="0" presStyleCnt="3" custScaleX="119698" custScaleY="92883" custLinFactNeighborX="-50348" custLinFactNeighborY="2008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960C490-3BB2-456C-928A-35C1AEB945A3}" type="pres">
      <dgm:prSet presAssocID="{8956C590-3ECF-41C7-B7BF-BCD7DAB564EF}" presName="aSpace" presStyleCnt="0"/>
      <dgm:spPr/>
    </dgm:pt>
    <dgm:pt modelId="{8CB48B1D-C942-4F1C-995C-6E0A61B4E621}" type="pres">
      <dgm:prSet presAssocID="{66FF4A0F-2E11-49A4-8DCE-3188F2E63951}" presName="aNode" presStyleLbl="fgAcc1" presStyleIdx="1" presStyleCnt="3" custLinFactNeighborX="-21326" custLinFactNeighborY="6943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E85620-BF74-430B-9ACE-AB74D3640D92}" type="pres">
      <dgm:prSet presAssocID="{66FF4A0F-2E11-49A4-8DCE-3188F2E63951}" presName="aSpace" presStyleCnt="0"/>
      <dgm:spPr/>
    </dgm:pt>
    <dgm:pt modelId="{4AE0A1E1-107C-4107-B2BB-C0C0F10D2213}" type="pres">
      <dgm:prSet presAssocID="{18B4627F-87A1-40E9-9FD2-BF756A22FBA7}" presName="aNode" presStyleLbl="fgAcc1" presStyleIdx="2" presStyleCnt="3" custLinFactY="3737" custLinFactNeighborX="-21326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E64CFE-EA6E-4C87-900E-1DD6F18F14CA}" type="pres">
      <dgm:prSet presAssocID="{18B4627F-87A1-40E9-9FD2-BF756A22FBA7}" presName="aSpace" presStyleCnt="0"/>
      <dgm:spPr/>
    </dgm:pt>
  </dgm:ptLst>
  <dgm:cxnLst>
    <dgm:cxn modelId="{07EF3D1E-A9ED-4C7F-8BE9-8F18AFF512CC}" type="presOf" srcId="{66FF4A0F-2E11-49A4-8DCE-3188F2E63951}" destId="{8CB48B1D-C942-4F1C-995C-6E0A61B4E621}" srcOrd="0" destOrd="0" presId="urn:microsoft.com/office/officeart/2005/8/layout/pyramid2"/>
    <dgm:cxn modelId="{21BDAE9A-8BA3-48A1-8300-999266C5F2F7}" srcId="{836C608B-BC50-43D7-AA7B-2F95713EF6BA}" destId="{18B4627F-87A1-40E9-9FD2-BF756A22FBA7}" srcOrd="2" destOrd="0" parTransId="{2C569FA4-7665-4195-861D-802576039049}" sibTransId="{0EB18F82-C017-495E-B587-2E8D0B1A6F68}"/>
    <dgm:cxn modelId="{24C4C792-B189-4628-ADE0-D4C5D9D2900C}" srcId="{836C608B-BC50-43D7-AA7B-2F95713EF6BA}" destId="{66FF4A0F-2E11-49A4-8DCE-3188F2E63951}" srcOrd="1" destOrd="0" parTransId="{B2B27FAE-6A03-4B4D-8B07-914D1DD36EE2}" sibTransId="{A48AEC9A-1F4E-4CBE-9549-C9938036F308}"/>
    <dgm:cxn modelId="{D32E7159-1EFA-4C4B-84A8-75B2BE1DAA29}" type="presOf" srcId="{18B4627F-87A1-40E9-9FD2-BF756A22FBA7}" destId="{4AE0A1E1-107C-4107-B2BB-C0C0F10D2213}" srcOrd="0" destOrd="0" presId="urn:microsoft.com/office/officeart/2005/8/layout/pyramid2"/>
    <dgm:cxn modelId="{EBE1CF66-AC4A-48EB-B395-177660983A56}" srcId="{836C608B-BC50-43D7-AA7B-2F95713EF6BA}" destId="{8956C590-3ECF-41C7-B7BF-BCD7DAB564EF}" srcOrd="0" destOrd="0" parTransId="{3DF310EB-C881-47B4-BD72-37CF12EFB26F}" sibTransId="{6BF4C4CD-BECD-43F0-B519-873485C85C91}"/>
    <dgm:cxn modelId="{72F34105-90E7-49B1-A453-30CDCE1A2105}" type="presOf" srcId="{836C608B-BC50-43D7-AA7B-2F95713EF6BA}" destId="{BB766805-498C-4370-9D47-03786AF0FCC9}" srcOrd="0" destOrd="0" presId="urn:microsoft.com/office/officeart/2005/8/layout/pyramid2"/>
    <dgm:cxn modelId="{24E80B4D-37E0-4A0F-8CCE-52C65ADC64BF}" type="presOf" srcId="{8956C590-3ECF-41C7-B7BF-BCD7DAB564EF}" destId="{16C899A8-2F7D-4BAE-8311-5B3888430208}" srcOrd="0" destOrd="0" presId="urn:microsoft.com/office/officeart/2005/8/layout/pyramid2"/>
    <dgm:cxn modelId="{26E8E118-7E9B-484F-8361-015A48C78D65}" type="presParOf" srcId="{BB766805-498C-4370-9D47-03786AF0FCC9}" destId="{108E2994-5A34-4E61-8C2C-892257AF47AB}" srcOrd="0" destOrd="0" presId="urn:microsoft.com/office/officeart/2005/8/layout/pyramid2"/>
    <dgm:cxn modelId="{8FFE7E05-DD6C-427C-83E1-4F4B93020AE9}" type="presParOf" srcId="{BB766805-498C-4370-9D47-03786AF0FCC9}" destId="{1E1FB94D-FEA0-4140-A12A-5B590CCF4B4C}" srcOrd="1" destOrd="0" presId="urn:microsoft.com/office/officeart/2005/8/layout/pyramid2"/>
    <dgm:cxn modelId="{CB73FB5A-E40F-4658-A4DE-DAAB722161BB}" type="presParOf" srcId="{1E1FB94D-FEA0-4140-A12A-5B590CCF4B4C}" destId="{16C899A8-2F7D-4BAE-8311-5B3888430208}" srcOrd="0" destOrd="0" presId="urn:microsoft.com/office/officeart/2005/8/layout/pyramid2"/>
    <dgm:cxn modelId="{3368FC59-E20C-463D-9A2D-DAD469977EBC}" type="presParOf" srcId="{1E1FB94D-FEA0-4140-A12A-5B590CCF4B4C}" destId="{8960C490-3BB2-456C-928A-35C1AEB945A3}" srcOrd="1" destOrd="0" presId="urn:microsoft.com/office/officeart/2005/8/layout/pyramid2"/>
    <dgm:cxn modelId="{8F271431-9856-4190-BAF3-81C6A61C1AC2}" type="presParOf" srcId="{1E1FB94D-FEA0-4140-A12A-5B590CCF4B4C}" destId="{8CB48B1D-C942-4F1C-995C-6E0A61B4E621}" srcOrd="2" destOrd="0" presId="urn:microsoft.com/office/officeart/2005/8/layout/pyramid2"/>
    <dgm:cxn modelId="{2E105377-9743-4726-9FA5-DD443007A162}" type="presParOf" srcId="{1E1FB94D-FEA0-4140-A12A-5B590CCF4B4C}" destId="{1DE85620-BF74-430B-9ACE-AB74D3640D92}" srcOrd="3" destOrd="0" presId="urn:microsoft.com/office/officeart/2005/8/layout/pyramid2"/>
    <dgm:cxn modelId="{CEF11E7B-6D76-41ED-9759-3D5975D64121}" type="presParOf" srcId="{1E1FB94D-FEA0-4140-A12A-5B590CCF4B4C}" destId="{4AE0A1E1-107C-4107-B2BB-C0C0F10D2213}" srcOrd="4" destOrd="0" presId="urn:microsoft.com/office/officeart/2005/8/layout/pyramid2"/>
    <dgm:cxn modelId="{0EAEE5C0-6C19-4505-9105-61ED76EAD356}" type="presParOf" srcId="{1E1FB94D-FEA0-4140-A12A-5B590CCF4B4C}" destId="{D6E64CFE-EA6E-4C87-900E-1DD6F18F14CA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08E2994-5A34-4E61-8C2C-892257AF47AB}">
      <dsp:nvSpPr>
        <dsp:cNvPr id="0" name=""/>
        <dsp:cNvSpPr/>
      </dsp:nvSpPr>
      <dsp:spPr>
        <a:xfrm>
          <a:off x="333144" y="0"/>
          <a:ext cx="2019155" cy="232409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C899A8-2F7D-4BAE-8311-5B3888430208}">
      <dsp:nvSpPr>
        <dsp:cNvPr id="0" name=""/>
        <dsp:cNvSpPr/>
      </dsp:nvSpPr>
      <dsp:spPr>
        <a:xfrm>
          <a:off x="616824" y="247845"/>
          <a:ext cx="1136323" cy="52196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/>
            <a:t>SPARQL</a:t>
          </a:r>
          <a:r>
            <a:rPr lang="en-US" sz="900" kern="1200" dirty="0" smtClean="0"/>
            <a:t> </a:t>
          </a:r>
          <a:r>
            <a:rPr lang="ru-RU" sz="900" kern="1200" dirty="0" smtClean="0"/>
            <a:t>обработчик</a:t>
          </a:r>
          <a:endParaRPr lang="ru-RU" sz="900" kern="1200" dirty="0"/>
        </a:p>
      </dsp:txBody>
      <dsp:txXfrm>
        <a:off x="616824" y="247845"/>
        <a:ext cx="1136323" cy="521965"/>
      </dsp:txXfrm>
    </dsp:sp>
    <dsp:sp modelId="{8CB48B1D-C942-4F1C-995C-6E0A61B4E621}">
      <dsp:nvSpPr>
        <dsp:cNvPr id="0" name=""/>
        <dsp:cNvSpPr/>
      </dsp:nvSpPr>
      <dsp:spPr>
        <a:xfrm>
          <a:off x="985836" y="874720"/>
          <a:ext cx="949325" cy="5619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1) трансляция</a:t>
          </a:r>
          <a:endParaRPr lang="ru-RU" sz="900" kern="1200" dirty="0"/>
        </a:p>
      </dsp:txBody>
      <dsp:txXfrm>
        <a:off x="985836" y="874720"/>
        <a:ext cx="949325" cy="561959"/>
      </dsp:txXfrm>
    </dsp:sp>
    <dsp:sp modelId="{4AE0A1E1-107C-4107-B2BB-C0C0F10D2213}">
      <dsp:nvSpPr>
        <dsp:cNvPr id="0" name=""/>
        <dsp:cNvSpPr/>
      </dsp:nvSpPr>
      <dsp:spPr>
        <a:xfrm>
          <a:off x="985836" y="1549400"/>
          <a:ext cx="949325" cy="5619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2) интерпретация</a:t>
          </a:r>
          <a:endParaRPr lang="ru-RU" sz="900" kern="1200" dirty="0"/>
        </a:p>
      </dsp:txBody>
      <dsp:txXfrm>
        <a:off x="985836" y="1549400"/>
        <a:ext cx="949325" cy="561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CBFAA-B310-43C0-A672-52A7F380412B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57730-F2CF-42F9-883C-47E8682CF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reads.com/author/show/319303.Jacob_T_Schwartz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reads.com/author/show/319303.Jacob_T_Schwartz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reads.com/author/show/319303.Jacob_T_Schwartz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7E8FC-B33F-402E-B443-C48486E1E7F0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D77F3-44BF-4BD1-87D5-A797CBA0131F}" type="slidenum">
              <a:rPr lang="ru-RU" smtClean="0"/>
              <a:pPr/>
              <a:t>107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7A086-0248-43A6-9E56-7FCBD77CD53B}" type="slidenum">
              <a:rPr lang="ru-RU" smtClean="0"/>
              <a:pPr/>
              <a:t>109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307B-A4C1-4EF5-A51E-AF48134093AE}" type="slidenum">
              <a:rPr lang="ru-RU" smtClean="0"/>
              <a:pPr/>
              <a:t>110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Комментарии</a:t>
            </a:r>
            <a:r>
              <a:rPr lang="ru-RU" baseline="0" dirty="0" smtClean="0"/>
              <a:t> о языке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16DD8-FCF3-4DBF-A599-6E0FA8BE0C6C}" type="slidenum">
              <a:rPr lang="ru-RU" smtClean="0"/>
              <a:pPr/>
              <a:t>111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16DD8-FCF3-4DBF-A599-6E0FA8BE0C6C}" type="slidenum">
              <a:rPr lang="ru-RU" smtClean="0"/>
              <a:pPr/>
              <a:t>112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16DD8-FCF3-4DBF-A599-6E0FA8BE0C6C}" type="slidenum">
              <a:rPr lang="ru-RU" smtClean="0"/>
              <a:pPr/>
              <a:t>113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307B-A4C1-4EF5-A51E-AF48134093AE}" type="slidenum">
              <a:rPr lang="ru-RU" smtClean="0"/>
              <a:pPr/>
              <a:t>116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307B-A4C1-4EF5-A51E-AF48134093AE}" type="slidenum">
              <a:rPr lang="ru-RU" smtClean="0"/>
              <a:pPr/>
              <a:t>117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307B-A4C1-4EF5-A51E-AF48134093AE}" type="slidenum">
              <a:rPr lang="ru-RU" smtClean="0"/>
              <a:pPr/>
              <a:t>118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C0C9E-B4FD-4B5E-A0F2-A526B846ECD8}" type="slidenum">
              <a:rPr lang="ru-RU" smtClean="0"/>
              <a:pPr/>
              <a:t>119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57730-F2CF-42F9-883C-47E8682CF752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D77F3-44BF-4BD1-87D5-A797CBA0131F}" type="slidenum">
              <a:rPr lang="ru-RU" smtClean="0"/>
              <a:pPr/>
              <a:t>120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7C5C66-DA79-429D-99AC-4280B7B17CE2}" type="slidenum">
              <a:rPr lang="ru-RU" smtClean="0"/>
              <a:pPr>
                <a:defRPr/>
              </a:pPr>
              <a:t>121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C8B4-0C9C-41B0-B054-8B1C0A89307B}" type="slidenum">
              <a:rPr lang="ru-RU" smtClean="0"/>
              <a:pPr/>
              <a:t>123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9749C-2A5C-429B-8C50-EEC1701FA2A8}" type="slidenum">
              <a:rPr lang="ru-RU" smtClean="0"/>
              <a:pPr/>
              <a:t>124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C8B4-0C9C-41B0-B054-8B1C0A89307B}" type="slidenum">
              <a:rPr lang="ru-RU" smtClean="0"/>
              <a:pPr/>
              <a:t>125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9749C-2A5C-429B-8C50-EEC1701FA2A8}" type="slidenum">
              <a:rPr lang="ru-RU" smtClean="0"/>
              <a:pPr/>
              <a:t>126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C8B4-0C9C-41B0-B054-8B1C0A89307B}" type="slidenum">
              <a:rPr lang="ru-RU" smtClean="0"/>
              <a:pPr/>
              <a:t>127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C8B4-0C9C-41B0-B054-8B1C0A89307B}" type="slidenum">
              <a:rPr lang="ru-RU" smtClean="0"/>
              <a:pPr/>
              <a:t>128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C8B4-0C9C-41B0-B054-8B1C0A89307B}" type="slidenum">
              <a:rPr lang="ru-RU" smtClean="0"/>
              <a:pPr/>
              <a:t>129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4C8B4-0C9C-41B0-B054-8B1C0A89307B}" type="slidenum">
              <a:rPr lang="ru-RU" smtClean="0"/>
              <a:pPr/>
              <a:t>130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57730-F2CF-42F9-883C-47E8682CF752}" type="slidenum">
              <a:rPr lang="ru-RU" smtClean="0"/>
              <a:pPr/>
              <a:t>73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Программирование с помощью наборов: введение в </a:t>
            </a:r>
            <a:r>
              <a:rPr lang="ru-RU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Setl</a:t>
            </a:r>
            <a:endParaRPr lang="ru-RU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Джейкоб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Т. Шварц</a:t>
            </a:r>
            <a:endParaRPr lang="ru-RU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Язык программирования SETL — относительно новый член так называемого класса языков «очень высокого уровня», среди других хорошо известных членов которого — LISP, APL, SNOBOL и PROLOG. Все эти языки направлены на снижение стоимости программирования, признанного сегодня основным препятствием для будущего прогресса в компьютерной области, за счет возможности прямого манипулирования большими составными объектами, значительно более сложными, чем целые числа, строки и т. - известные основные языки, такие как PASCAL, PL/I, ALGOL 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Для этого в LISP в качестве объектов данных вводятся структурированные списки, в APL — векторы и матрицы, а в SETL — характерные для него объекты, а именно общие конечные множества и отображения. Непосредственная доступность этих абстрактных составных объектов и мощных математических операций над ними, значительно повышает скорость и производительность программиста, а также повышает ясность и удобочитаемость программы. Последствием обучения в классе является то, что студенты, освобожденные от части бремени мелких деталей программирования, могут расширять свои знания важных алгоритмов и более широких стратегических вопросов разработки программ быстрее, чем с более традиционными языками программирования».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Впервые опубликовано 24 октября 1986 г.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57730-F2CF-42F9-883C-47E8682CF752}" type="slidenum">
              <a:rPr lang="ru-RU" smtClean="0"/>
              <a:pPr/>
              <a:t>80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Программирование с помощью наборов: введение в </a:t>
            </a:r>
            <a:r>
              <a:rPr lang="ru-RU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Setl</a:t>
            </a:r>
            <a:endParaRPr lang="ru-RU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Джейкоб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Т. Шварц</a:t>
            </a:r>
            <a:endParaRPr lang="ru-RU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Язык программирования SETL — относительно новый член так называемого класса языков «очень высокого уровня», среди других хорошо известных членов которого — LISP, APL, SNOBOL и PROLOG. Все эти языки направлены на снижение стоимости программирования, признанного сегодня основным препятствием для будущего прогресса в компьютерной области, за счет возможности прямого манипулирования большими составными объектами, значительно более сложными, чем целые числа, строки и т. - известные основные языки, такие как PASCAL, PL/I, ALGOL 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Для этого в LISP в качестве объектов данных вводятся структурированные списки, в APL — векторы и матрицы, а в SETL — характерные для него объекты, а именно общие конечные множества и отображения. Непосредственная доступность этих абстрактных составных объектов и мощных математических операций над ними, значительно повышает скорость и производительность программиста, а также повышает ясность и удобочитаемость программы. Последствием обучения в классе является то, что студенты, освобожденные от части бремени мелких деталей программирования, могут расширять свои знания важных алгоритмов и более широких стратегических вопросов разработки программ быстрее, чем с более традиционными языками программирования».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Впервые опубликовано 24 октября 1986 г.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57730-F2CF-42F9-883C-47E8682CF752}" type="slidenum">
              <a:rPr lang="ru-RU" smtClean="0"/>
              <a:pPr/>
              <a:t>81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Программирование с помощью наборов: введение в </a:t>
            </a:r>
            <a:r>
              <a:rPr lang="ru-RU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Setl</a:t>
            </a:r>
            <a:endParaRPr lang="ru-RU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Джейкоб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Т. Шварц</a:t>
            </a:r>
            <a:endParaRPr lang="ru-RU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Язык программирования SETL — относительно новый член так называемого класса языков «очень высокого уровня», среди других хорошо известных членов которого — LISP, APL, SNOBOL и PROLOG. Все эти языки направлены на снижение стоимости программирования, признанного сегодня основным препятствием для будущего прогресса в компьютерной области, за счет возможности прямого манипулирования большими составными объектами, значительно более сложными, чем целые числа, строки и т. - известные основные языки, такие как PASCAL, PL/I, ALGOL 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Для этого в LISP в качестве объектов данных вводятся структурированные списки, в APL — векторы и матрицы, а в SETL — характерные для него объекты, а именно общие конечные множества и отображения. Непосредственная доступность этих абстрактных составных объектов и мощных математических операций над ними, значительно повышает скорость и производительность программиста, а также повышает ясность и удобочитаемость программы. Последствием обучения в классе является то, что студенты, освобожденные от части бремени мелких деталей программирования, могут расширять свои знания важных алгоритмов и более широких стратегических вопросов разработки программ быстрее, чем с более традиционными языками программирования».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Впервые опубликовано 24 октября 1986 г.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57730-F2CF-42F9-883C-47E8682CF752}" type="slidenum">
              <a:rPr lang="ru-RU" smtClean="0"/>
              <a:pPr/>
              <a:t>82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76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15423C79-CBBA-427B-9D4B-1F0435E738E3}" type="slidenum">
              <a:rPr lang="ru-RU" altLang="ru-RU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86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679675A3-4BC8-4E7B-BD2A-CF01C920C7C0}" type="slidenum">
              <a:rPr lang="ru-RU" altLang="ru-RU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97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C1304E5B-2BB8-48D0-A135-643D7E80F0DF}" type="slidenum">
              <a:rPr lang="ru-RU" altLang="ru-RU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nosql-database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habrahabr.ru/company/jelastic/blog/166845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Windows-1253" TargetMode="External"/><Relationship Id="rId13" Type="http://schemas.openxmlformats.org/officeDocument/2006/relationships/hyperlink" Target="https://ru.wikipedia.org/w/index.php?title=Windows-1258&amp;action=edit&amp;redlink=1" TargetMode="External"/><Relationship Id="rId3" Type="http://schemas.openxmlformats.org/officeDocument/2006/relationships/hyperlink" Target="https://ru.wikipedia.org/wiki/ASCII" TargetMode="External"/><Relationship Id="rId7" Type="http://schemas.openxmlformats.org/officeDocument/2006/relationships/hyperlink" Target="https://ru.wikipedia.org/wiki/Windows-1252" TargetMode="External"/><Relationship Id="rId12" Type="http://schemas.openxmlformats.org/officeDocument/2006/relationships/hyperlink" Target="https://ru.wikipedia.org/w/index.php?title=Windows-1257&amp;action=edit&amp;redlink=1" TargetMode="External"/><Relationship Id="rId17" Type="http://schemas.openxmlformats.org/officeDocument/2006/relationships/hyperlink" Target="https://ru.wikipedia.org/wiki/%D0%9A%D0%9E%D0%98-7" TargetMode="External"/><Relationship Id="rId2" Type="http://schemas.openxmlformats.org/officeDocument/2006/relationships/hyperlink" Target="https://ru.wikipedia.org/wiki/ISO_646" TargetMode="External"/><Relationship Id="rId16" Type="http://schemas.openxmlformats.org/officeDocument/2006/relationships/hyperlink" Target="https://ru.wikipedia.org/wiki/%D0%9A%D0%9E%D0%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Windows-1251" TargetMode="External"/><Relationship Id="rId11" Type="http://schemas.openxmlformats.org/officeDocument/2006/relationships/hyperlink" Target="https://ru.wikipedia.org/w/index.php?title=Windows-1256&amp;action=edit&amp;redlink=1" TargetMode="External"/><Relationship Id="rId5" Type="http://schemas.openxmlformats.org/officeDocument/2006/relationships/hyperlink" Target="https://ru.wikipedia.org/wiki/Windows-1250" TargetMode="External"/><Relationship Id="rId15" Type="http://schemas.openxmlformats.org/officeDocument/2006/relationships/hyperlink" Target="https://ru.wikipedia.org/wiki/MacCyrillic" TargetMode="External"/><Relationship Id="rId10" Type="http://schemas.openxmlformats.org/officeDocument/2006/relationships/hyperlink" Target="https://ru.wikipedia.org/w/index.php?title=Windows-1255&amp;action=edit&amp;redlink=1" TargetMode="External"/><Relationship Id="rId4" Type="http://schemas.openxmlformats.org/officeDocument/2006/relationships/hyperlink" Target="https://ru.wikipedia.org/wiki/Microsoft_Windows" TargetMode="External"/><Relationship Id="rId9" Type="http://schemas.openxmlformats.org/officeDocument/2006/relationships/hyperlink" Target="https://ru.wikipedia.org/wiki/Windows-1254" TargetMode="External"/><Relationship Id="rId14" Type="http://schemas.openxmlformats.org/officeDocument/2006/relationships/hyperlink" Target="https://ru.wikipedia.org/wiki/MacRoma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1999/02/22-rdf-syntax-n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1999/02/22-rdf-syntax-n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ru.wikipedia.org/wiki/17_%D0%B4%D0%B5%D0%BA%D0%B0%D0%B1%D1%80%D1%8F" TargetMode="External"/><Relationship Id="rId18" Type="http://schemas.openxmlformats.org/officeDocument/2006/relationships/hyperlink" Target="https://ru.wikipedia.org/wiki/1979_%D0%B3%D0%BE%D0%B4" TargetMode="External"/><Relationship Id="rId3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7" Type="http://schemas.openxmlformats.org/officeDocument/2006/relationships/hyperlink" Target="https://ru.wikipedia.org/wiki/%D0%9C%D0%B0%D1%82%D0%B5%D0%BC%D0%B0%D1%82%D0%B8%D1%87%D0%B5%D1%81%D0%BA%D0%BE%D0%B5_%D0%BC%D0%BE%D0%B4%D0%B5%D0%BB%D0%B8%D1%80%D0%BE%D0%B2%D0%B0%D0%BD%D0%B8%D0%B5" TargetMode="External"/><Relationship Id="rId12" Type="http://schemas.openxmlformats.org/officeDocument/2006/relationships/hyperlink" Target="https://ru.wikipedia.org/wiki/%D0%90%D0%BD%D0%B3%D0%BB%D0%B8%D0%B9%D1%81%D0%BA%D0%B8%D0%B9_%D1%8F%D0%B7%D1%8B%D0%BA" TargetMode="External"/><Relationship Id="rId17" Type="http://schemas.openxmlformats.org/officeDocument/2006/relationships/hyperlink" Target="https://ru.wikipedia.org/wiki/%D0%9A%D0%B0%D0%BD%D0%B0%D0%B4%D0%B0" TargetMode="External"/><Relationship Id="rId2" Type="http://schemas.openxmlformats.org/officeDocument/2006/relationships/hyperlink" Target="https://ru.wikipedia.org/wiki/APL_(%D1%8F%D0%B7%D1%8B%D0%BA_%D0%BF%D1%80%D0%BE%D0%B3%D1%80%D0%B0%D0%BC%D0%BC%D0%B8%D1%80%D0%BE%D0%B2%D0%B0%D0%BD%D0%B8%D1%8F)" TargetMode="External"/><Relationship Id="rId16" Type="http://schemas.openxmlformats.org/officeDocument/2006/relationships/hyperlink" Target="https://ru.wikipedia.org/wiki/2004" TargetMode="External"/><Relationship Id="rId20" Type="http://schemas.openxmlformats.org/officeDocument/2006/relationships/hyperlink" Target="https://ru.wikipedia.org/wiki/AC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A4%D1%83%D0%BD%D0%BA%D1%86%D0%B8%D0%BE%D0%BD%D0%B0%D0%BB%D1%8C%D0%BD%D0%BE%D0%B5_%D0%BF%D1%80%D0%BE%D0%B3%D1%80%D0%B0%D0%BC%D0%BC%D0%B8%D1%80%D0%BE%D0%B2%D0%B0%D0%BD%D0%B8%D0%B5" TargetMode="External"/><Relationship Id="rId11" Type="http://schemas.openxmlformats.org/officeDocument/2006/relationships/hyperlink" Target="https://ru.wikipedia.org/wiki/IBM" TargetMode="External"/><Relationship Id="rId5" Type="http://schemas.openxmlformats.org/officeDocument/2006/relationships/hyperlink" Target="https://ru.wikipedia.org/wiki/MATLAB" TargetMode="External"/><Relationship Id="rId15" Type="http://schemas.openxmlformats.org/officeDocument/2006/relationships/hyperlink" Target="https://ru.wikipedia.org/wiki/19_%D0%BE%D0%BA%D1%82%D1%8F%D0%B1%D1%80%D1%8F" TargetMode="External"/><Relationship Id="rId10" Type="http://schemas.openxmlformats.org/officeDocument/2006/relationships/hyperlink" Target="https://ru.wikipedia.org/wiki/%D0%93%D0%B0%D1%80%D0%B2%D0%B0%D1%80%D0%B4%D1%81%D0%BA%D0%B8%D0%B9_%D1%83%D0%BD%D0%B8%D0%B2%D0%B5%D1%80%D1%81%D0%B8%D1%82%D0%B5%D1%82" TargetMode="External"/><Relationship Id="rId19" Type="http://schemas.openxmlformats.org/officeDocument/2006/relationships/hyperlink" Target="https://ru.wikipedia.org/wiki/%D0%9F%D1%80%D0%B5%D0%BC%D0%B8%D1%8F_%D0%A2%D1%8C%D1%8E%D1%80%D0%B8%D0%BD%D0%B3%D0%B0" TargetMode="External"/><Relationship Id="rId4" Type="http://schemas.openxmlformats.org/officeDocument/2006/relationships/hyperlink" Target="https://ru.wikipedia.org/wiki/%D0%9C%D0%B0%D1%81%D1%81%D0%B8%D0%B2_(%D0%BF%D1%80%D0%BE%D0%B3%D1%80%D0%B0%D0%BC%D0%BC%D0%B8%D1%80%D0%BE%D0%B2%D0%B0%D0%BD%D0%B8%D0%B5)" TargetMode="External"/><Relationship Id="rId9" Type="http://schemas.openxmlformats.org/officeDocument/2006/relationships/hyperlink" Target="https://ru.wikipedia.org/wiki/%D0%90%D0%B9%D0%B2%D0%B5%D1%80%D1%81%D0%BE%D0%BD,_%D0%9A%D0%B5%D0%BD%D0%BD%D0%B5%D1%82" TargetMode="External"/><Relationship Id="rId14" Type="http://schemas.openxmlformats.org/officeDocument/2006/relationships/hyperlink" Target="https://ru.wikipedia.org/wiki/1920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uterhistory.org/blog/the-apl-programming-language-source-code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ryapl.org/" TargetMode="External"/><Relationship Id="rId2" Type="http://schemas.openxmlformats.org/officeDocument/2006/relationships/hyperlink" Target="https://en.wikipedia.org/wiki/APL_(programming_language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savers.informatik.uni-stuttgart.de/pdf/univOfIllinoisUrbana/illiac/ILLIAC_IV/Hord_ILLIAC_IV_The_First_Supercomputer_1982.pdf" TargetMode="External"/><Relationship Id="rId4" Type="http://schemas.openxmlformats.org/officeDocument/2006/relationships/hyperlink" Target="https://computerhistory.org/blog/the-apl-programming-language-source-code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5%D0%A1_%D0%AD%D0%92%D0%9C" TargetMode="External"/><Relationship Id="rId13" Type="http://schemas.openxmlformats.org/officeDocument/2006/relationships/hyperlink" Target="https://ru.wikipedia.org/wiki/%D0%A1%D1%82%D0%B0%D1%80%D1%81%D0%B5%D1%82" TargetMode="External"/><Relationship Id="rId18" Type="http://schemas.openxmlformats.org/officeDocument/2006/relationships/hyperlink" Target="https://ru.wikipedia.org/wiki/ABC_(%D1%8F%D0%B7%D1%8B%D0%BA_%D0%BF%D1%80%D0%BE%D0%B3%D1%80%D0%B0%D0%BC%D0%BC%D0%B8%D1%80%D0%BE%D0%B2%D0%B0%D0%BD%D0%B8%D1%8F)" TargetMode="External"/><Relationship Id="rId3" Type="http://schemas.openxmlformats.org/officeDocument/2006/relationships/hyperlink" Target="https://ru.wikipedia.org/wiki/%D0%9A%D0%BE%D1%80%D1%82%D0%B5%D0%B6_(%D0%B8%D0%BD%D1%84%D0%BE%D1%80%D0%BC%D0%B0%D1%82%D0%B8%D0%BA%D0%B0)" TargetMode="External"/><Relationship Id="rId7" Type="http://schemas.openxmlformats.org/officeDocument/2006/relationships/hyperlink" Target="https://ru.wikipedia.org/wiki/%D0%91%D0%AD%D0%A1%D0%9C-6" TargetMode="External"/><Relationship Id="rId12" Type="http://schemas.openxmlformats.org/officeDocument/2006/relationships/hyperlink" Target="https://ru.wikipedia.org/wiki/%D0%A0%D0%B0%D0%BF%D0%B8%D1%80%D0%B0_(%D1%8F%D0%B7%D1%8B%D0%BA_%D0%BF%D1%80%D0%BE%D0%B3%D1%80%D0%B0%D0%BC%D0%BC%D0%B8%D1%80%D0%BE%D0%B2%D0%B0%D0%BD%D0%B8%D1%8F)" TargetMode="External"/><Relationship Id="rId17" Type="http://schemas.openxmlformats.org/officeDocument/2006/relationships/hyperlink" Target="https://ru.wikipedia.org/wiki/%D0%90%D0%B4%D0%B0_(%D1%8F%D0%B7%D1%8B%D0%BA_%D0%BF%D1%80%D0%BE%D0%B3%D1%80%D0%B0%D0%BC%D0%BC%D0%B8%D1%80%D0%BE%D0%B2%D0%B0%D0%BD%D0%B8%D1%8F)" TargetMode="External"/><Relationship Id="rId2" Type="http://schemas.openxmlformats.org/officeDocument/2006/relationships/hyperlink" Target="https://ru.wikipedia.org/wiki/%D0%9A%D0%B2%D0%B0%D0%BD%D1%82%D0%BE%D1%80" TargetMode="External"/><Relationship Id="rId16" Type="http://schemas.openxmlformats.org/officeDocument/2006/relationships/hyperlink" Target="https://ru.wikipedia.org/wiki/Burrough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D%D0%BE%D0%B2%D0%BE%D1%81%D0%B8%D0%B1%D0%B8%D1%80%D1%81%D0%BA" TargetMode="External"/><Relationship Id="rId11" Type="http://schemas.openxmlformats.org/officeDocument/2006/relationships/hyperlink" Target="https://ru.wikipedia.org/wiki/%D0%98%D1%81%D0%BA%D1%83%D1%81%D1%81%D1%82%D0%B2%D0%B5%D0%BD%D0%BD%D1%8B%D0%B9_%D0%B8%D0%BD%D1%82%D0%B5%D0%BB%D0%BB%D0%B5%D0%BA%D1%82" TargetMode="External"/><Relationship Id="rId5" Type="http://schemas.openxmlformats.org/officeDocument/2006/relationships/hyperlink" Target="https://ru.wikipedia.org/wiki/1972_%D0%B3%D0%BE%D0%B4" TargetMode="External"/><Relationship Id="rId15" Type="http://schemas.openxmlformats.org/officeDocument/2006/relationships/hyperlink" Target="https://ru.wikipedia.org/wiki/%D0%A1%D0%A8%D0%90" TargetMode="External"/><Relationship Id="rId10" Type="http://schemas.openxmlformats.org/officeDocument/2006/relationships/hyperlink" Target="https://ru.wikipedia.org/wiki/%D0%A1%D0%B5%D1%82%D0%BB" TargetMode="External"/><Relationship Id="rId4" Type="http://schemas.openxmlformats.org/officeDocument/2006/relationships/hyperlink" Target="https://ru.wikipedia.org/wiki/%D0%A1%D0%A1%D0%A1%D0%A0" TargetMode="External"/><Relationship Id="rId9" Type="http://schemas.openxmlformats.org/officeDocument/2006/relationships/hyperlink" Target="https://ru.wikipedia.org/w/index.php?title=%D0%9D%D0%9E%D0%A0%D0%94&amp;action=edit&amp;redlink=1" TargetMode="External"/><Relationship Id="rId14" Type="http://schemas.openxmlformats.org/officeDocument/2006/relationships/hyperlink" Target="https://ru.wikipedia.org/wiki/%D0%98%D0%9F%D0%A1_%D0%A0%D0%90%D0%9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iis.nsk.su/memories/levin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author/show/319303.Jacob_T_Schwartz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/index.php?title=%D0%9A%D0%BE%D0%BB%D0%BC%D0%B5%D1%80%D0%BE%D1%8D,_%D0%90%D0%BB%D0%B5%D0%BD&amp;action=edit&amp;redlink=1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versity_of_Warsaw" TargetMode="External"/><Relationship Id="rId3" Type="http://schemas.openxmlformats.org/officeDocument/2006/relationships/hyperlink" Target="https://en.wikipedia.org/wiki/Logician" TargetMode="External"/><Relationship Id="rId7" Type="http://schemas.openxmlformats.org/officeDocument/2006/relationships/hyperlink" Target="https://en.wikipedia.org/wiki/Stanford_University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niversity_of_Bridgeport" TargetMode="External"/><Relationship Id="rId5" Type="http://schemas.openxmlformats.org/officeDocument/2006/relationships/hyperlink" Target="https://en.wikipedia.org/wiki/University_of_Chicago" TargetMode="External"/><Relationship Id="rId10" Type="http://schemas.openxmlformats.org/officeDocument/2006/relationships/hyperlink" Target="https://en.wikipedia.org/wiki/Computer_science" TargetMode="External"/><Relationship Id="rId4" Type="http://schemas.openxmlformats.org/officeDocument/2006/relationships/hyperlink" Target="https://en.wikipedia.org/wiki/Computer_scientist" TargetMode="External"/><Relationship Id="rId9" Type="http://schemas.openxmlformats.org/officeDocument/2006/relationships/hyperlink" Target="https://en.wikipedia.org/wiki/University_of_Edinburgh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Структуры данных: парадигмы и технологии. ½</a:t>
            </a:r>
            <a:r>
              <a:rPr lang="en-US" dirty="0" smtClean="0"/>
              <a:t> </a:t>
            </a:r>
            <a:r>
              <a:rPr lang="ru-RU" dirty="0" smtClean="0"/>
              <a:t>года, 1-й семестр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561728"/>
          </a:xfrm>
        </p:spPr>
        <p:txBody>
          <a:bodyPr/>
          <a:lstStyle/>
          <a:p>
            <a:r>
              <a:rPr lang="ru-RU" dirty="0" smtClean="0"/>
              <a:t>Марчук А.Г., </a:t>
            </a:r>
            <a:r>
              <a:rPr lang="ru-RU" dirty="0" err="1" smtClean="0"/>
              <a:t>д.ф.-м.н</a:t>
            </a:r>
            <a:r>
              <a:rPr lang="ru-RU" dirty="0" smtClean="0"/>
              <a:t>., профессор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Типизация данных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29000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Кто знает какие данные находятся в оперативной памяти?</a:t>
            </a:r>
          </a:p>
          <a:p>
            <a:endParaRPr lang="en-US" dirty="0" smtClean="0"/>
          </a:p>
          <a:p>
            <a:r>
              <a:rPr lang="ru-RU" dirty="0" smtClean="0"/>
              <a:t>Вариант 1: программа обработки (ассемблеры, частично </a:t>
            </a:r>
            <a:r>
              <a:rPr lang="en-US" dirty="0" smtClean="0"/>
              <a:t>C</a:t>
            </a:r>
            <a:r>
              <a:rPr lang="ru-RU" dirty="0" smtClean="0"/>
              <a:t> и др.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b="1" dirty="0" smtClean="0"/>
              <a:t>char b; Int16 c; Int32 n; char* pointer; </a:t>
            </a:r>
            <a:r>
              <a:rPr lang="en-US" b="1" dirty="0" err="1" smtClean="0"/>
              <a:t>int</a:t>
            </a:r>
            <a:r>
              <a:rPr lang="en-US" b="1" dirty="0" smtClean="0"/>
              <a:t>* </a:t>
            </a:r>
            <a:r>
              <a:rPr lang="en-US" b="1" dirty="0" err="1" smtClean="0"/>
              <a:t>i_arr</a:t>
            </a:r>
            <a:r>
              <a:rPr lang="en-US" b="1" dirty="0" smtClean="0"/>
              <a:t>; </a:t>
            </a:r>
          </a:p>
          <a:p>
            <a:endParaRPr lang="ru-RU" dirty="0" smtClean="0"/>
          </a:p>
          <a:p>
            <a:r>
              <a:rPr lang="ru-RU" dirty="0" smtClean="0"/>
              <a:t>Вариант 2: </a:t>
            </a:r>
            <a:r>
              <a:rPr lang="ru-RU" dirty="0" err="1" smtClean="0"/>
              <a:t>тИповые</a:t>
            </a:r>
            <a:r>
              <a:rPr lang="ru-RU" dirty="0" smtClean="0"/>
              <a:t> определения</a:t>
            </a:r>
            <a:r>
              <a:rPr lang="en-US" dirty="0" smtClean="0"/>
              <a:t> (C#, Java </a:t>
            </a:r>
            <a:r>
              <a:rPr lang="ru-RU" dirty="0" smtClean="0"/>
              <a:t>и др.)</a:t>
            </a:r>
            <a:endParaRPr lang="en-US" dirty="0" smtClean="0"/>
          </a:p>
          <a:p>
            <a:r>
              <a:rPr lang="en-US" b="1" dirty="0" err="1" smtClean="0"/>
              <a:t>Int</a:t>
            </a:r>
            <a:r>
              <a:rPr lang="en-US" b="1" dirty="0" smtClean="0"/>
              <a:t> n; string[] </a:t>
            </a:r>
            <a:r>
              <a:rPr lang="en-US" b="1" dirty="0" err="1" smtClean="0"/>
              <a:t>arr</a:t>
            </a:r>
            <a:r>
              <a:rPr lang="en-US" b="1" dirty="0" smtClean="0"/>
              <a:t>; List&lt;</a:t>
            </a:r>
            <a:r>
              <a:rPr lang="en-US" b="1" dirty="0" err="1" smtClean="0"/>
              <a:t>KeyValuePair</a:t>
            </a:r>
            <a:r>
              <a:rPr lang="en-US" b="1" dirty="0" smtClean="0"/>
              <a:t>&gt; pairs = new List&lt;</a:t>
            </a:r>
            <a:r>
              <a:rPr lang="en-US" b="1" dirty="0" err="1" smtClean="0"/>
              <a:t>KeyValuePair</a:t>
            </a:r>
            <a:r>
              <a:rPr lang="en-US" b="1" dirty="0" smtClean="0"/>
              <a:t>&gt;();</a:t>
            </a:r>
          </a:p>
          <a:p>
            <a:endParaRPr lang="ru-RU" dirty="0" smtClean="0"/>
          </a:p>
          <a:p>
            <a:r>
              <a:rPr lang="ru-RU" dirty="0" smtClean="0"/>
              <a:t>Вариант </a:t>
            </a:r>
            <a:r>
              <a:rPr lang="en-US" dirty="0" smtClean="0"/>
              <a:t>3</a:t>
            </a:r>
            <a:r>
              <a:rPr lang="ru-RU" dirty="0" smtClean="0"/>
              <a:t>: устройство структурных данных (</a:t>
            </a:r>
            <a:r>
              <a:rPr lang="en-US" dirty="0" smtClean="0"/>
              <a:t>Basic, JavaScript </a:t>
            </a:r>
            <a:r>
              <a:rPr lang="ru-RU" dirty="0" smtClean="0"/>
              <a:t> и др.)</a:t>
            </a:r>
            <a:endParaRPr lang="en-US" dirty="0" smtClean="0"/>
          </a:p>
          <a:p>
            <a:r>
              <a:rPr lang="en-US" b="1" dirty="0" err="1" smtClean="0"/>
              <a:t>var</a:t>
            </a:r>
            <a:r>
              <a:rPr lang="en-US" b="1" dirty="0" smtClean="0"/>
              <a:t> point = 3; point = “</a:t>
            </a:r>
            <a:r>
              <a:rPr lang="en-US" b="1" dirty="0" err="1" smtClean="0"/>
              <a:t>abcd</a:t>
            </a:r>
            <a:r>
              <a:rPr lang="en-US" b="1" dirty="0" smtClean="0"/>
              <a:t>”; point = { X: 10, Y: 40 };</a:t>
            </a:r>
            <a:endParaRPr lang="ru-RU" b="1" dirty="0"/>
          </a:p>
        </p:txBody>
      </p:sp>
      <p:grpSp>
        <p:nvGrpSpPr>
          <p:cNvPr id="51" name="Группа 50"/>
          <p:cNvGrpSpPr/>
          <p:nvPr/>
        </p:nvGrpSpPr>
        <p:grpSpPr>
          <a:xfrm>
            <a:off x="467544" y="1268760"/>
            <a:ext cx="5832648" cy="2088232"/>
            <a:chOff x="467544" y="1268760"/>
            <a:chExt cx="7776864" cy="288032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467544" y="2132856"/>
              <a:ext cx="216024" cy="21602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683568" y="2132856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899592" y="2132856"/>
              <a:ext cx="216024" cy="21602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115616" y="2132856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331640" y="2132856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547664" y="2132856"/>
              <a:ext cx="216024" cy="21602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763688" y="2132856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979712" y="2132856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2195736" y="2132856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2411760" y="2132856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2627784" y="2132856"/>
              <a:ext cx="216024" cy="21602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2843808" y="2132856"/>
              <a:ext cx="216024" cy="21602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3059832" y="2132856"/>
              <a:ext cx="216024" cy="21602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3275856" y="2132856"/>
              <a:ext cx="216024" cy="21602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3491880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707904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3923928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139952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355976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4572000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788024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5004048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5220072" y="2132856"/>
              <a:ext cx="216024" cy="21602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5436096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5652120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5868144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6084168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6300192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6516216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6732240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6948264" y="213285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7164288" y="2132856"/>
              <a:ext cx="216024" cy="2160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7380312" y="2132856"/>
              <a:ext cx="216024" cy="2160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7596336" y="2132856"/>
              <a:ext cx="216024" cy="2160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7812360" y="2132856"/>
              <a:ext cx="216024" cy="2160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8028384" y="2132856"/>
              <a:ext cx="216024" cy="2160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 стрелкой 39"/>
            <p:cNvCxnSpPr>
              <a:endCxn id="5" idx="2"/>
            </p:cNvCxnSpPr>
            <p:nvPr/>
          </p:nvCxnSpPr>
          <p:spPr>
            <a:xfrm flipV="1">
              <a:off x="611560" y="2348880"/>
              <a:ext cx="180020" cy="17281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>
              <a:endCxn id="7" idx="2"/>
            </p:cNvCxnSpPr>
            <p:nvPr/>
          </p:nvCxnSpPr>
          <p:spPr>
            <a:xfrm flipV="1">
              <a:off x="1187624" y="2348880"/>
              <a:ext cx="36004" cy="1800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>
              <a:endCxn id="10" idx="2"/>
            </p:cNvCxnSpPr>
            <p:nvPr/>
          </p:nvCxnSpPr>
          <p:spPr>
            <a:xfrm flipH="1" flipV="1">
              <a:off x="1871700" y="2348880"/>
              <a:ext cx="180020" cy="17281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>
              <a:endCxn id="18" idx="2"/>
            </p:cNvCxnSpPr>
            <p:nvPr/>
          </p:nvCxnSpPr>
          <p:spPr>
            <a:xfrm flipH="1" flipV="1">
              <a:off x="3599892" y="2348880"/>
              <a:ext cx="180020" cy="17281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endCxn id="27" idx="2"/>
            </p:cNvCxnSpPr>
            <p:nvPr/>
          </p:nvCxnSpPr>
          <p:spPr>
            <a:xfrm flipH="1" flipV="1">
              <a:off x="5544108" y="2348880"/>
              <a:ext cx="180020" cy="1800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stCxn id="22" idx="0"/>
            </p:cNvCxnSpPr>
            <p:nvPr/>
          </p:nvCxnSpPr>
          <p:spPr>
            <a:xfrm flipH="1" flipV="1">
              <a:off x="3275856" y="1268760"/>
              <a:ext cx="1188132" cy="8640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 flipV="1">
              <a:off x="6264188" y="1268760"/>
              <a:ext cx="828092" cy="8640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– no SQL?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6156176" y="1196752"/>
          <a:ext cx="211189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5"/>
                <a:gridCol w="703965"/>
                <a:gridCol w="703965"/>
              </a:tblGrid>
              <a:tr h="293291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birth</a:t>
                      </a:r>
                      <a:endParaRPr lang="ru-RU" dirty="0"/>
                    </a:p>
                  </a:txBody>
                  <a:tcPr/>
                </a:tc>
              </a:tr>
              <a:tr h="293291">
                <a:tc>
                  <a:txBody>
                    <a:bodyPr/>
                    <a:lstStyle/>
                    <a:p>
                      <a:r>
                        <a:rPr lang="en-US" dirty="0" smtClean="0"/>
                        <a:t>333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Иван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1999</a:t>
                      </a:r>
                      <a:endParaRPr lang="ru-RU" dirty="0"/>
                    </a:p>
                  </a:txBody>
                  <a:tcPr/>
                </a:tc>
              </a:tr>
              <a:tr h="293291">
                <a:tc>
                  <a:txBody>
                    <a:bodyPr/>
                    <a:lstStyle/>
                    <a:p>
                      <a:r>
                        <a:rPr lang="ru-RU" dirty="0" smtClean="0"/>
                        <a:t>444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Петр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2000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1547664" y="836712"/>
          <a:ext cx="211189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948"/>
                <a:gridCol w="1055948"/>
              </a:tblGrid>
              <a:tr h="345982">
                <a:tc>
                  <a:txBody>
                    <a:bodyPr/>
                    <a:lstStyle/>
                    <a:p>
                      <a:r>
                        <a:rPr lang="en-US" dirty="0" smtClean="0"/>
                        <a:t>City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p_id</a:t>
                      </a:r>
                      <a:endParaRPr lang="ru-RU" dirty="0"/>
                    </a:p>
                  </a:txBody>
                  <a:tcPr/>
                </a:tc>
              </a:tr>
              <a:tr h="345982">
                <a:tc>
                  <a:txBody>
                    <a:bodyPr/>
                    <a:lstStyle/>
                    <a:p>
                      <a:r>
                        <a:rPr lang="ru-RU" dirty="0" smtClean="0"/>
                        <a:t>Якутск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111</a:t>
                      </a:r>
                      <a:endParaRPr lang="ru-RU" dirty="0"/>
                    </a:p>
                  </a:txBody>
                  <a:tcPr/>
                </a:tc>
              </a:tr>
              <a:tr h="345982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Н-ск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333</a:t>
                      </a:r>
                      <a:endParaRPr lang="ru-RU" dirty="0"/>
                    </a:p>
                  </a:txBody>
                  <a:tcPr/>
                </a:tc>
              </a:tr>
              <a:tr h="345982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Пермь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222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2771800" y="2636912"/>
          <a:ext cx="2327920" cy="73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960"/>
                <a:gridCol w="1163960"/>
              </a:tblGrid>
              <a:tr h="367928">
                <a:tc>
                  <a:txBody>
                    <a:bodyPr/>
                    <a:lstStyle/>
                    <a:p>
                      <a:r>
                        <a:rPr lang="en-US" dirty="0" smtClean="0"/>
                        <a:t>Org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p_id</a:t>
                      </a:r>
                      <a:endParaRPr lang="ru-RU" dirty="0"/>
                    </a:p>
                  </a:txBody>
                  <a:tcPr/>
                </a:tc>
              </a:tr>
              <a:tr h="367928">
                <a:tc>
                  <a:txBody>
                    <a:bodyPr/>
                    <a:lstStyle/>
                    <a:p>
                      <a:r>
                        <a:rPr lang="ru-RU" dirty="0" smtClean="0"/>
                        <a:t>НГУ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444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Прямая со стрелкой 8"/>
          <p:cNvCxnSpPr/>
          <p:nvPr/>
        </p:nvCxnSpPr>
        <p:spPr>
          <a:xfrm>
            <a:off x="3203848" y="1772816"/>
            <a:ext cx="29523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4355976" y="2132856"/>
            <a:ext cx="180020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4932040" y="3717032"/>
          <a:ext cx="3528390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5678"/>
                <a:gridCol w="705678"/>
                <a:gridCol w="705678"/>
                <a:gridCol w="705678"/>
                <a:gridCol w="705678"/>
              </a:tblGrid>
              <a:tr h="293291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birth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city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</a:t>
                      </a:r>
                      <a:endParaRPr lang="ru-RU" dirty="0"/>
                    </a:p>
                  </a:txBody>
                  <a:tcPr/>
                </a:tc>
              </a:tr>
              <a:tr h="293291">
                <a:tc>
                  <a:txBody>
                    <a:bodyPr/>
                    <a:lstStyle/>
                    <a:p>
                      <a:r>
                        <a:rPr lang="en-US" dirty="0" smtClean="0"/>
                        <a:t>333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Иван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1999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Н-ск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293291">
                <a:tc>
                  <a:txBody>
                    <a:bodyPr/>
                    <a:lstStyle/>
                    <a:p>
                      <a:r>
                        <a:rPr lang="ru-RU" dirty="0" smtClean="0"/>
                        <a:t>444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Петр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НГУ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Прямая со стрелкой 14"/>
          <p:cNvCxnSpPr/>
          <p:nvPr/>
        </p:nvCxnSpPr>
        <p:spPr>
          <a:xfrm flipH="1">
            <a:off x="6660232" y="2348880"/>
            <a:ext cx="504056" cy="12961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Таблица 15"/>
          <p:cNvGraphicFramePr>
            <a:graphicFrameLocks noGrp="1"/>
          </p:cNvGraphicFramePr>
          <p:nvPr/>
        </p:nvGraphicFramePr>
        <p:xfrm>
          <a:off x="611560" y="5445224"/>
          <a:ext cx="609600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08112"/>
                <a:gridCol w="50878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Id/key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333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{“n”:”</a:t>
                      </a:r>
                      <a:r>
                        <a:rPr lang="ru-RU" dirty="0" smtClean="0"/>
                        <a:t>Иван</a:t>
                      </a:r>
                      <a:r>
                        <a:rPr lang="en-US" dirty="0" smtClean="0"/>
                        <a:t>”, “b”:1999, “c”:[“</a:t>
                      </a:r>
                      <a:r>
                        <a:rPr lang="ru-RU" dirty="0" err="1" smtClean="0"/>
                        <a:t>Н-ск</a:t>
                      </a:r>
                      <a:r>
                        <a:rPr lang="en-US" dirty="0" smtClean="0"/>
                        <a:t>”, “</a:t>
                      </a:r>
                      <a:r>
                        <a:rPr lang="ru-RU" dirty="0" smtClean="0"/>
                        <a:t>Омск</a:t>
                      </a:r>
                      <a:r>
                        <a:rPr lang="en-US" dirty="0" smtClean="0"/>
                        <a:t>”], “o”: []}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444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{“n”:”</a:t>
                      </a:r>
                      <a:r>
                        <a:rPr lang="ru-RU" dirty="0" smtClean="0"/>
                        <a:t>Петр</a:t>
                      </a:r>
                      <a:r>
                        <a:rPr lang="en-US" dirty="0" smtClean="0"/>
                        <a:t>”, “b”:</a:t>
                      </a:r>
                      <a:r>
                        <a:rPr lang="ru-RU" dirty="0" smtClean="0"/>
                        <a:t>2000</a:t>
                      </a:r>
                      <a:r>
                        <a:rPr lang="en-US" dirty="0" smtClean="0"/>
                        <a:t>, “c”:[“</a:t>
                      </a:r>
                      <a:r>
                        <a:rPr lang="ru-RU" dirty="0" smtClean="0"/>
                        <a:t>Тула</a:t>
                      </a:r>
                      <a:r>
                        <a:rPr lang="en-US" dirty="0" smtClean="0"/>
                        <a:t>”], “o”: [“</a:t>
                      </a:r>
                      <a:r>
                        <a:rPr lang="ru-RU" dirty="0" smtClean="0"/>
                        <a:t>НГУ</a:t>
                      </a:r>
                      <a:r>
                        <a:rPr lang="en-US" dirty="0" smtClean="0"/>
                        <a:t>”]}</a:t>
                      </a:r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Прямая со стрелкой 17"/>
          <p:cNvCxnSpPr/>
          <p:nvPr/>
        </p:nvCxnSpPr>
        <p:spPr>
          <a:xfrm flipH="1">
            <a:off x="3707904" y="4797152"/>
            <a:ext cx="295232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Key-Value </a:t>
            </a:r>
            <a:r>
              <a:rPr lang="ru-RU" dirty="0" smtClean="0"/>
              <a:t>хранилища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827584" y="980728"/>
          <a:ext cx="7416824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64096"/>
                <a:gridCol w="65527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333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{“t”:0, “n”:”</a:t>
                      </a:r>
                      <a:r>
                        <a:rPr lang="ru-RU" dirty="0" smtClean="0"/>
                        <a:t>Иван</a:t>
                      </a:r>
                      <a:r>
                        <a:rPr lang="en-US" dirty="0" smtClean="0"/>
                        <a:t>”, “b”:1999, “c”:[</a:t>
                      </a:r>
                      <a:r>
                        <a:rPr lang="ru-RU" dirty="0" smtClean="0"/>
                        <a:t>777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778</a:t>
                      </a:r>
                      <a:r>
                        <a:rPr lang="en-US" dirty="0" smtClean="0"/>
                        <a:t>], “o”: []}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444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{“t”:0, “n”:”</a:t>
                      </a:r>
                      <a:r>
                        <a:rPr lang="ru-RU" dirty="0" smtClean="0"/>
                        <a:t>Петр</a:t>
                      </a:r>
                      <a:r>
                        <a:rPr lang="en-US" dirty="0" smtClean="0"/>
                        <a:t>”, “b”:</a:t>
                      </a:r>
                      <a:r>
                        <a:rPr lang="ru-RU" dirty="0" smtClean="0"/>
                        <a:t>2000</a:t>
                      </a:r>
                      <a:r>
                        <a:rPr lang="en-US" dirty="0" smtClean="0"/>
                        <a:t>, “c”:[</a:t>
                      </a:r>
                      <a:r>
                        <a:rPr lang="ru-RU" dirty="0" smtClean="0"/>
                        <a:t>779</a:t>
                      </a:r>
                      <a:r>
                        <a:rPr lang="en-US" dirty="0" smtClean="0"/>
                        <a:t>], “o”: [</a:t>
                      </a:r>
                      <a:r>
                        <a:rPr lang="ru-RU" dirty="0" smtClean="0"/>
                        <a:t>881</a:t>
                      </a:r>
                      <a:r>
                        <a:rPr lang="en-US" dirty="0" smtClean="0"/>
                        <a:t>]}</a:t>
                      </a:r>
                      <a:endParaRPr lang="ru-RU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777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{“t”:1, “city”: “</a:t>
                      </a:r>
                      <a:r>
                        <a:rPr lang="ru-RU" dirty="0" err="1" smtClean="0"/>
                        <a:t>Н-ск</a:t>
                      </a:r>
                      <a:r>
                        <a:rPr lang="en-US" dirty="0" smtClean="0"/>
                        <a:t>”, …}</a:t>
                      </a:r>
                      <a:endParaRPr lang="ru-RU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778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{“t”:1, “city”: “</a:t>
                      </a:r>
                      <a:r>
                        <a:rPr lang="ru-RU" dirty="0" smtClean="0"/>
                        <a:t>Омск</a:t>
                      </a:r>
                      <a:r>
                        <a:rPr lang="en-US" dirty="0" smtClean="0"/>
                        <a:t>”, …}</a:t>
                      </a:r>
                      <a:endParaRPr lang="ru-RU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881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{“t”:</a:t>
                      </a:r>
                      <a:r>
                        <a:rPr lang="ru-RU" dirty="0" smtClean="0"/>
                        <a:t>3</a:t>
                      </a:r>
                      <a:r>
                        <a:rPr lang="en-US" dirty="0" smtClean="0"/>
                        <a:t>, “org”: “</a:t>
                      </a:r>
                      <a:r>
                        <a:rPr lang="ru-RU" dirty="0" smtClean="0"/>
                        <a:t>НГУ</a:t>
                      </a:r>
                      <a:r>
                        <a:rPr lang="en-US" dirty="0" smtClean="0"/>
                        <a:t>”, …}</a:t>
                      </a:r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576" y="3645024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Общий случай:</a:t>
            </a:r>
          </a:p>
          <a:p>
            <a:r>
              <a:rPr lang="en-US" dirty="0" smtClean="0"/>
              <a:t>Key – </a:t>
            </a:r>
            <a:r>
              <a:rPr lang="ru-RU" dirty="0" smtClean="0"/>
              <a:t>целое, длинное целое, сверхдлинное целое, строка, массив байтов</a:t>
            </a:r>
          </a:p>
          <a:p>
            <a:r>
              <a:rPr lang="en-US" dirty="0" smtClean="0"/>
              <a:t>Value – </a:t>
            </a:r>
            <a:r>
              <a:rPr lang="ru-RU" dirty="0" smtClean="0"/>
              <a:t>произвольное значение, массив байтов </a:t>
            </a:r>
          </a:p>
          <a:p>
            <a:endParaRPr lang="ru-RU" dirty="0" smtClean="0"/>
          </a:p>
          <a:p>
            <a:r>
              <a:rPr lang="ru-RU" dirty="0" smtClean="0"/>
              <a:t>Массив пар оптимизирован по доступу по ключу.</a:t>
            </a:r>
            <a:endParaRPr lang="ru-RU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Документные базы данных и </a:t>
            </a:r>
            <a:r>
              <a:rPr lang="ru-RU" sz="3200" dirty="0" err="1" smtClean="0"/>
              <a:t>репозитории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836712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Key-value </a:t>
            </a:r>
            <a:r>
              <a:rPr lang="ru-RU" dirty="0" smtClean="0"/>
              <a:t>хранилище, в котором </a:t>
            </a:r>
            <a:r>
              <a:rPr lang="en-US" dirty="0" smtClean="0"/>
              <a:t>value – </a:t>
            </a:r>
            <a:r>
              <a:rPr lang="ru-RU" dirty="0" smtClean="0"/>
              <a:t>отдельный документ</a:t>
            </a:r>
          </a:p>
          <a:p>
            <a:endParaRPr lang="ru-RU" dirty="0" smtClean="0"/>
          </a:p>
          <a:p>
            <a:r>
              <a:rPr lang="ru-RU" dirty="0" smtClean="0"/>
              <a:t>Документ может быть структурированным текстом (</a:t>
            </a:r>
            <a:r>
              <a:rPr lang="en-US" dirty="0" smtClean="0"/>
              <a:t>HTML, XML, JSON)</a:t>
            </a:r>
            <a:r>
              <a:rPr lang="ru-RU" dirty="0" smtClean="0"/>
              <a:t>, тогда можно использовать обычное </a:t>
            </a:r>
            <a:r>
              <a:rPr lang="en-US" dirty="0" smtClean="0"/>
              <a:t>key-value </a:t>
            </a:r>
            <a:r>
              <a:rPr lang="ru-RU" dirty="0" smtClean="0"/>
              <a:t>хранилище</a:t>
            </a:r>
          </a:p>
          <a:p>
            <a:endParaRPr lang="ru-RU" dirty="0" smtClean="0"/>
          </a:p>
          <a:p>
            <a:r>
              <a:rPr lang="ru-RU" dirty="0" smtClean="0"/>
              <a:t>Документ может быть (бинарным) файлом, тогда применимы базы данных, в которых один из типов </a:t>
            </a:r>
            <a:r>
              <a:rPr lang="en-US" dirty="0" smtClean="0"/>
              <a:t>BLOB</a:t>
            </a:r>
            <a:r>
              <a:rPr lang="ru-RU" dirty="0" smtClean="0"/>
              <a:t> (</a:t>
            </a:r>
            <a:r>
              <a:rPr lang="en-US" dirty="0" smtClean="0"/>
              <a:t>Binary Large Object</a:t>
            </a:r>
            <a:r>
              <a:rPr lang="ru-RU" dirty="0" smtClean="0"/>
              <a:t>). </a:t>
            </a:r>
          </a:p>
          <a:p>
            <a:endParaRPr lang="ru-RU" dirty="0" smtClean="0"/>
          </a:p>
          <a:p>
            <a:r>
              <a:rPr lang="ru-RU" dirty="0" smtClean="0"/>
              <a:t>Документ может быть файлом, тогда </a:t>
            </a:r>
            <a:r>
              <a:rPr lang="en-US" dirty="0" smtClean="0"/>
              <a:t>value </a:t>
            </a:r>
            <a:r>
              <a:rPr lang="ru-RU" dirty="0" smtClean="0"/>
              <a:t>– координата файла. </a:t>
            </a:r>
          </a:p>
          <a:p>
            <a:endParaRPr lang="ru-RU" dirty="0" smtClean="0"/>
          </a:p>
          <a:p>
            <a:r>
              <a:rPr lang="ru-RU" dirty="0" smtClean="0"/>
              <a:t>Специальное построение </a:t>
            </a:r>
            <a:r>
              <a:rPr lang="ru-RU" dirty="0" err="1" smtClean="0"/>
              <a:t>репозитория</a:t>
            </a:r>
            <a:r>
              <a:rPr lang="ru-RU" dirty="0" smtClean="0"/>
              <a:t> – </a:t>
            </a:r>
            <a:r>
              <a:rPr lang="en-US" dirty="0" smtClean="0"/>
              <a:t>GIT</a:t>
            </a:r>
            <a:r>
              <a:rPr lang="ru-RU" dirty="0" smtClean="0"/>
              <a:t>.   </a:t>
            </a:r>
            <a:endParaRPr lang="ru-RU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ru-RU" sz="2800" b="1" smtClean="0"/>
              <a:t>NoSQL – Not only SQL</a:t>
            </a:r>
            <a:endParaRPr lang="ru-RU" altLang="ru-RU" sz="2800" b="1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Column Store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Hadoop</a:t>
            </a:r>
            <a:r>
              <a:rPr lang="en-US" dirty="0" smtClean="0"/>
              <a:t>/</a:t>
            </a:r>
            <a:r>
              <a:rPr lang="en-US" dirty="0" err="1" smtClean="0"/>
              <a:t>Hbase</a:t>
            </a:r>
            <a:r>
              <a:rPr lang="en-US" dirty="0" smtClean="0"/>
              <a:t>, Cassandra, </a:t>
            </a:r>
            <a:r>
              <a:rPr lang="en-US" dirty="0" err="1" smtClean="0"/>
              <a:t>Hypertable</a:t>
            </a:r>
            <a:r>
              <a:rPr lang="en-US" dirty="0" smtClean="0"/>
              <a:t>, </a:t>
            </a:r>
            <a:r>
              <a:rPr lang="en-US" dirty="0" err="1" smtClean="0"/>
              <a:t>Accumulo</a:t>
            </a:r>
            <a:r>
              <a:rPr lang="en-US" dirty="0" smtClean="0"/>
              <a:t>, Amazon </a:t>
            </a:r>
            <a:r>
              <a:rPr lang="en-US" dirty="0" err="1" smtClean="0"/>
              <a:t>SimpleDB</a:t>
            </a:r>
            <a:r>
              <a:rPr lang="en-US" dirty="0" smtClean="0"/>
              <a:t>, HPCC, Google </a:t>
            </a:r>
            <a:r>
              <a:rPr lang="en-US" dirty="0" err="1" smtClean="0"/>
              <a:t>BigTable</a:t>
            </a:r>
            <a:r>
              <a:rPr lang="en-US" dirty="0" smtClean="0"/>
              <a:t>, etc.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Document Store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Elasticsearch</a:t>
            </a:r>
            <a:r>
              <a:rPr lang="en-US" dirty="0" smtClean="0"/>
              <a:t>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NoSQL</a:t>
            </a:r>
            <a:r>
              <a:rPr lang="en-US" dirty="0" smtClean="0"/>
              <a:t> embedded db, etc.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Key-Value Store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/>
              <a:t>DynamoDB</a:t>
            </a:r>
            <a:r>
              <a:rPr lang="en-US" dirty="0" smtClean="0"/>
              <a:t>, Azure Table Storage, </a:t>
            </a:r>
            <a:r>
              <a:rPr lang="en-US" dirty="0" err="1" smtClean="0"/>
              <a:t>HyperDex</a:t>
            </a:r>
            <a:r>
              <a:rPr lang="en-US" dirty="0" smtClean="0"/>
              <a:t>, </a:t>
            </a:r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LevelDB</a:t>
            </a:r>
            <a:r>
              <a:rPr lang="en-US" dirty="0" smtClean="0"/>
              <a:t>,  etc.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Graph Databases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Open Link Virtuoso, </a:t>
            </a:r>
            <a:r>
              <a:rPr lang="en-US" dirty="0" err="1" smtClean="0"/>
              <a:t>GraphBase</a:t>
            </a:r>
            <a:r>
              <a:rPr lang="en-US" dirty="0" smtClean="0"/>
              <a:t>, DEX, Neo4J, Infinite Graph, etc.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 smtClean="0"/>
              <a:t>Распределенные файловые системы: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Google File System, </a:t>
            </a:r>
            <a:r>
              <a:rPr lang="en-US" dirty="0" err="1" smtClean="0"/>
              <a:t>Hadoop</a:t>
            </a:r>
            <a:r>
              <a:rPr lang="en-US" dirty="0" smtClean="0"/>
              <a:t> DFS, </a:t>
            </a:r>
            <a:r>
              <a:rPr lang="en-US" dirty="0" err="1" smtClean="0"/>
              <a:t>GlusterFS</a:t>
            </a:r>
            <a:r>
              <a:rPr lang="en-US" dirty="0" smtClean="0"/>
              <a:t>, </a:t>
            </a:r>
            <a:r>
              <a:rPr lang="en-US" dirty="0" err="1" smtClean="0"/>
              <a:t>Kosmos</a:t>
            </a:r>
            <a:r>
              <a:rPr lang="en-US" dirty="0" smtClean="0"/>
              <a:t> FS, etc.</a:t>
            </a: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5715000" y="1143000"/>
            <a:ext cx="2971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ru-RU">
                <a:latin typeface="Calibri" pitchFamily="34" charset="0"/>
                <a:hlinkClick r:id="rId3"/>
              </a:rPr>
              <a:t>http://nosql-database.org/</a:t>
            </a:r>
            <a:endParaRPr lang="ru-RU" altLang="ru-RU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"/>
            <a:ext cx="927417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ru-RU" altLang="ru-RU" sz="2800" b="1" smtClean="0"/>
              <a:t>NoSQL и Big Data – обман трудящихся?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19400" y="1600200"/>
            <a:ext cx="5867400" cy="452596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Майкл </a:t>
            </a:r>
            <a:r>
              <a:rPr lang="ru-RU" dirty="0" err="1" smtClean="0"/>
              <a:t>Видениус</a:t>
            </a:r>
            <a:r>
              <a:rPr lang="ru-RU" dirty="0" smtClean="0"/>
              <a:t> (великий </a:t>
            </a:r>
            <a:r>
              <a:rPr lang="ru-RU" dirty="0" err="1" smtClean="0"/>
              <a:t>Монти</a:t>
            </a:r>
            <a:r>
              <a:rPr lang="ru-RU" dirty="0" smtClean="0"/>
              <a:t>) – автор оригинальной версии </a:t>
            </a:r>
            <a:r>
              <a:rPr lang="en-US" dirty="0" err="1" smtClean="0"/>
              <a:t>MySQL</a:t>
            </a:r>
            <a:r>
              <a:rPr lang="en-US" dirty="0" smtClean="0"/>
              <a:t>: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- </a:t>
            </a:r>
            <a:r>
              <a:rPr lang="ru-RU" dirty="0" smtClean="0"/>
              <a:t>новое «</a:t>
            </a:r>
            <a:r>
              <a:rPr lang="ru-RU" dirty="0" err="1" smtClean="0"/>
              <a:t>NoSQL</a:t>
            </a:r>
            <a:r>
              <a:rPr lang="ru-RU" dirty="0" smtClean="0"/>
              <a:t> движение» началось с поста в </a:t>
            </a:r>
            <a:r>
              <a:rPr lang="ru-RU" dirty="0" err="1" smtClean="0"/>
              <a:t>блоге</a:t>
            </a:r>
            <a:r>
              <a:rPr lang="ru-RU" dirty="0" smtClean="0"/>
              <a:t> от сотрудников </a:t>
            </a:r>
            <a:r>
              <a:rPr lang="ru-RU" dirty="0" err="1" smtClean="0"/>
              <a:t>Twitter</a:t>
            </a:r>
            <a:r>
              <a:rPr lang="ru-RU" dirty="0" smtClean="0"/>
              <a:t>, которые считали, что </a:t>
            </a:r>
            <a:r>
              <a:rPr lang="ru-RU" dirty="0" err="1" smtClean="0"/>
              <a:t>MySQL</a:t>
            </a:r>
            <a:r>
              <a:rPr lang="ru-RU" dirty="0" smtClean="0"/>
              <a:t> не был достаточно хорош для них. Они нуждались в «чем-то получше», в чем-то типа </a:t>
            </a:r>
            <a:r>
              <a:rPr lang="ru-RU" dirty="0" err="1" smtClean="0"/>
              <a:t>Cassandra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3657600" y="914400"/>
            <a:ext cx="518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ru-RU">
                <a:latin typeface="Calibri" pitchFamily="34" charset="0"/>
                <a:hlinkClick r:id="rId3"/>
              </a:rPr>
              <a:t>http://habrahabr.ru/company/jelastic/blog/166845/</a:t>
            </a:r>
            <a:endParaRPr lang="ru-RU" altLang="ru-RU">
              <a:latin typeface="Calibri" pitchFamily="34" charset="0"/>
            </a:endParaRPr>
          </a:p>
        </p:txBody>
      </p:sp>
      <p:pic>
        <p:nvPicPr>
          <p:cNvPr id="7173" name="Picture 2" descr="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286000"/>
            <a:ext cx="207645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Лекция </a:t>
            </a:r>
            <a:r>
              <a:rPr lang="ru-RU" dirty="0" smtClean="0"/>
              <a:t>9.</a:t>
            </a:r>
            <a:r>
              <a:rPr lang="ru-RU" dirty="0" smtClean="0"/>
              <a:t>	</a:t>
            </a:r>
            <a:r>
              <a:rPr lang="ru-RU" dirty="0" err="1" smtClean="0"/>
              <a:t>Графовые</a:t>
            </a:r>
            <a:r>
              <a:rPr lang="ru-RU" dirty="0" smtClean="0"/>
              <a:t> данные: </a:t>
            </a:r>
            <a:r>
              <a:rPr lang="en-US" dirty="0" smtClean="0"/>
              <a:t>RDF</a:t>
            </a:r>
            <a:r>
              <a:rPr lang="ru-RU" dirty="0" smtClean="0"/>
              <a:t>   </a:t>
            </a:r>
            <a:endParaRPr lang="ru-RU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RDF?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995936" y="1988840"/>
            <a:ext cx="792088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p3817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6012160" y="1988840"/>
            <a:ext cx="792088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" tIns="18000" rIns="18000" bIns="1800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o19302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3275856" y="2636912"/>
            <a:ext cx="792088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p2817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55976" y="2636912"/>
            <a:ext cx="576064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rtlCol="0" anchor="ctr"/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Иванов .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76056" y="2636912"/>
            <a:ext cx="576064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1988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372200" y="2636912"/>
            <a:ext cx="576064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>
                <a:solidFill>
                  <a:schemeClr val="tx1"/>
                </a:solidFill>
              </a:rPr>
              <a:t>НГУ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7308304" y="2060848"/>
            <a:ext cx="792088" cy="21602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o</a:t>
            </a:r>
            <a:r>
              <a:rPr lang="en-US" sz="1000" dirty="0" smtClean="0">
                <a:solidFill>
                  <a:schemeClr val="tx1"/>
                </a:solidFill>
              </a:rPr>
              <a:t>rg-sys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3203848" y="1556792"/>
            <a:ext cx="792088" cy="21602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person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>
            <a:stCxn id="4" idx="6"/>
            <a:endCxn id="5" idx="2"/>
          </p:cNvCxnSpPr>
          <p:nvPr/>
        </p:nvCxnSpPr>
        <p:spPr>
          <a:xfrm>
            <a:off x="4788024" y="2096852"/>
            <a:ext cx="122413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5" idx="6"/>
            <a:endCxn id="10" idx="2"/>
          </p:cNvCxnSpPr>
          <p:nvPr/>
        </p:nvCxnSpPr>
        <p:spPr>
          <a:xfrm>
            <a:off x="6804248" y="2096852"/>
            <a:ext cx="504056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4" idx="1"/>
            <a:endCxn id="11" idx="5"/>
          </p:cNvCxnSpPr>
          <p:nvPr/>
        </p:nvCxnSpPr>
        <p:spPr>
          <a:xfrm rot="16200000" flipV="1">
            <a:off x="3856288" y="1764829"/>
            <a:ext cx="279296" cy="231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4" idx="0"/>
          </p:cNvCxnSpPr>
          <p:nvPr/>
        </p:nvCxnSpPr>
        <p:spPr>
          <a:xfrm rot="5400000">
            <a:off x="4085946" y="1646802"/>
            <a:ext cx="648072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endCxn id="4" idx="7"/>
          </p:cNvCxnSpPr>
          <p:nvPr/>
        </p:nvCxnSpPr>
        <p:spPr>
          <a:xfrm rot="5400000">
            <a:off x="4498184" y="1586620"/>
            <a:ext cx="607698" cy="2600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5" idx="1"/>
          </p:cNvCxnSpPr>
          <p:nvPr/>
        </p:nvCxnSpPr>
        <p:spPr>
          <a:xfrm>
            <a:off x="5344279" y="1352597"/>
            <a:ext cx="783880" cy="667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5" idx="0"/>
          </p:cNvCxnSpPr>
          <p:nvPr/>
        </p:nvCxnSpPr>
        <p:spPr>
          <a:xfrm rot="16200000" flipH="1">
            <a:off x="6030162" y="1610798"/>
            <a:ext cx="648072" cy="108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4" idx="3"/>
            <a:endCxn id="6" idx="0"/>
          </p:cNvCxnSpPr>
          <p:nvPr/>
        </p:nvCxnSpPr>
        <p:spPr>
          <a:xfrm rot="5400000">
            <a:off x="3660076" y="2185053"/>
            <a:ext cx="463684" cy="440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4" idx="4"/>
            <a:endCxn id="7" idx="0"/>
          </p:cNvCxnSpPr>
          <p:nvPr/>
        </p:nvCxnSpPr>
        <p:spPr>
          <a:xfrm rot="16200000" flipH="1">
            <a:off x="4301970" y="2294874"/>
            <a:ext cx="432048" cy="252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4" idx="5"/>
            <a:endCxn id="8" idx="0"/>
          </p:cNvCxnSpPr>
          <p:nvPr/>
        </p:nvCxnSpPr>
        <p:spPr>
          <a:xfrm rot="16200000" flipH="1">
            <a:off x="4786214" y="2059038"/>
            <a:ext cx="463684" cy="692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5" idx="4"/>
            <a:endCxn id="9" idx="0"/>
          </p:cNvCxnSpPr>
          <p:nvPr/>
        </p:nvCxnSpPr>
        <p:spPr>
          <a:xfrm rot="16200000" flipH="1">
            <a:off x="6318194" y="2294874"/>
            <a:ext cx="432048" cy="252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6" idx="5"/>
          </p:cNvCxnSpPr>
          <p:nvPr/>
        </p:nvCxnSpPr>
        <p:spPr>
          <a:xfrm rot="16200000" flipH="1">
            <a:off x="3958122" y="2815122"/>
            <a:ext cx="319668" cy="3320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6" idx="4"/>
          </p:cNvCxnSpPr>
          <p:nvPr/>
        </p:nvCxnSpPr>
        <p:spPr>
          <a:xfrm rot="16200000" flipH="1">
            <a:off x="3581890" y="2942946"/>
            <a:ext cx="288032" cy="108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635896" y="1772816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type</a:t>
            </a:r>
            <a:endParaRPr lang="ru-RU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6876256" y="1916832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type</a:t>
            </a:r>
            <a:endParaRPr lang="ru-RU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5076056" y="184482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Work-in</a:t>
            </a:r>
            <a:endParaRPr lang="ru-RU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6516216" y="227687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name</a:t>
            </a:r>
            <a:endParaRPr lang="ru-RU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4139952" y="227687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name</a:t>
            </a:r>
            <a:endParaRPr lang="ru-RU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4932040" y="2204864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birth</a:t>
            </a:r>
            <a:endParaRPr lang="ru-RU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19872" y="2276872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father</a:t>
            </a:r>
            <a:endParaRPr lang="ru-RU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539552" y="18448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Фрагмент сети </a:t>
            </a:r>
            <a:r>
              <a:rPr lang="en-US" dirty="0" smtClean="0"/>
              <a:t>RDF</a:t>
            </a:r>
            <a:endParaRPr lang="ru-RU" dirty="0"/>
          </a:p>
        </p:txBody>
      </p:sp>
      <p:sp>
        <p:nvSpPr>
          <p:cNvPr id="65" name="TextBox 64"/>
          <p:cNvSpPr txBox="1"/>
          <p:nvPr/>
        </p:nvSpPr>
        <p:spPr>
          <a:xfrm>
            <a:off x="539552" y="3861048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Базовые элементы</a:t>
            </a:r>
            <a:endParaRPr lang="ru-RU" dirty="0"/>
          </a:p>
        </p:txBody>
      </p:sp>
      <p:sp>
        <p:nvSpPr>
          <p:cNvPr id="66" name="TextBox 65"/>
          <p:cNvSpPr txBox="1"/>
          <p:nvPr/>
        </p:nvSpPr>
        <p:spPr>
          <a:xfrm>
            <a:off x="539552" y="537321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XML </a:t>
            </a:r>
            <a:r>
              <a:rPr lang="ru-RU" dirty="0" smtClean="0"/>
              <a:t>представление</a:t>
            </a:r>
            <a:endParaRPr lang="ru-RU" dirty="0"/>
          </a:p>
        </p:txBody>
      </p:sp>
      <p:sp>
        <p:nvSpPr>
          <p:cNvPr id="67" name="Овал 66"/>
          <p:cNvSpPr/>
          <p:nvPr/>
        </p:nvSpPr>
        <p:spPr>
          <a:xfrm>
            <a:off x="3923928" y="3717032"/>
            <a:ext cx="792088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id1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68" name="Овал 67"/>
          <p:cNvSpPr/>
          <p:nvPr/>
        </p:nvSpPr>
        <p:spPr>
          <a:xfrm>
            <a:off x="5580112" y="3717032"/>
            <a:ext cx="792088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id1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69" name="Овал 68"/>
          <p:cNvSpPr/>
          <p:nvPr/>
        </p:nvSpPr>
        <p:spPr>
          <a:xfrm>
            <a:off x="3923928" y="4221088"/>
            <a:ext cx="792088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id3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5724128" y="4221088"/>
            <a:ext cx="576064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71" name="Прямая со стрелкой 70"/>
          <p:cNvCxnSpPr>
            <a:stCxn id="67" idx="6"/>
            <a:endCxn id="68" idx="2"/>
          </p:cNvCxnSpPr>
          <p:nvPr/>
        </p:nvCxnSpPr>
        <p:spPr>
          <a:xfrm>
            <a:off x="4716016" y="3825044"/>
            <a:ext cx="86409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>
            <a:stCxn id="69" idx="6"/>
            <a:endCxn id="70" idx="1"/>
          </p:cNvCxnSpPr>
          <p:nvPr/>
        </p:nvCxnSpPr>
        <p:spPr>
          <a:xfrm>
            <a:off x="4716016" y="4329100"/>
            <a:ext cx="100811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932040" y="357301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P1</a:t>
            </a:r>
            <a:endParaRPr lang="ru-RU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5004048" y="407707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P2</a:t>
            </a:r>
            <a:endParaRPr lang="ru-RU" sz="1000" dirty="0"/>
          </a:p>
        </p:txBody>
      </p:sp>
      <p:sp>
        <p:nvSpPr>
          <p:cNvPr id="81" name="TextBox 80"/>
          <p:cNvSpPr txBox="1"/>
          <p:nvPr/>
        </p:nvSpPr>
        <p:spPr>
          <a:xfrm>
            <a:off x="3563888" y="4797152"/>
            <a:ext cx="4536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rdf:RDF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&lt;person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rdf:about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=“p3817”&gt;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   &lt;name&gt;</a:t>
            </a:r>
            <a:r>
              <a:rPr lang="ru-RU" sz="1200" b="1" dirty="0" smtClean="0">
                <a:latin typeface="Courier New" pitchFamily="49" charset="0"/>
                <a:cs typeface="Courier New" pitchFamily="49" charset="0"/>
              </a:rPr>
              <a:t>Иванов Иван Иванович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&lt;/name&gt;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   &lt;birth&gt;</a:t>
            </a:r>
            <a:r>
              <a:rPr lang="ru-RU" sz="1200" b="1" dirty="0" smtClean="0">
                <a:latin typeface="Courier New" pitchFamily="49" charset="0"/>
                <a:cs typeface="Courier New" pitchFamily="49" charset="0"/>
              </a:rPr>
              <a:t>1988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&lt;/birth&gt;</a:t>
            </a:r>
            <a:endParaRPr lang="ru-RU" sz="12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ru-RU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2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&lt;work-in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rdf:resource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=“o19302”/&gt;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&lt;/person&gt;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&lt;org-sys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rdf:about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=“o19302”&gt;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   &lt;name&gt;</a:t>
            </a:r>
            <a:r>
              <a:rPr lang="ru-RU" sz="1200" b="1" dirty="0" smtClean="0">
                <a:latin typeface="Courier New" pitchFamily="49" charset="0"/>
                <a:cs typeface="Courier New" pitchFamily="49" charset="0"/>
              </a:rPr>
              <a:t>НГУ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&lt;/name&gt;    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&lt;/org-sys&gt;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rdf:RDF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ru-RU" sz="12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3200" dirty="0" smtClean="0"/>
              <a:t>Формирование семантического графа</a:t>
            </a:r>
            <a:endParaRPr lang="ru-RU" sz="3200" dirty="0"/>
          </a:p>
        </p:txBody>
      </p:sp>
      <p:pic>
        <p:nvPicPr>
          <p:cNvPr id="2050" name="Picture 2" descr="https://www.codeproject.com/KB/recipes/832959/foa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5838825" cy="4819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46561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6.1: The Marbles Linked Data browser displaying data about Tim Berners-Lee. The colored dots indicate the data sources from which data was merged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96400" cy="76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260648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Динамические значения: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4888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Объекты: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55576" y="764704"/>
            <a:ext cx="360040" cy="216024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15616" y="764704"/>
            <a:ext cx="792088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value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55576" y="1052736"/>
            <a:ext cx="360040" cy="216024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115616" y="1052736"/>
            <a:ext cx="576064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‘c’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55576" y="1340768"/>
            <a:ext cx="360040" cy="216024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115616" y="1340768"/>
            <a:ext cx="1152128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55576" y="1628800"/>
            <a:ext cx="360040" cy="216024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115616" y="1628800"/>
            <a:ext cx="2376264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 a b c d e f g h j k 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668344" y="1628800"/>
            <a:ext cx="360040" cy="216024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028384" y="1628800"/>
            <a:ext cx="576064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‘c’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141277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Каждая буква есть или вложение или ссылка</a:t>
            </a:r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>
            <a:off x="2069960" y="1840611"/>
            <a:ext cx="6091083" cy="452771"/>
          </a:xfrm>
          <a:custGeom>
            <a:avLst/>
            <a:gdLst>
              <a:gd name="connsiteX0" fmla="*/ 0 w 6091083"/>
              <a:gd name="connsiteY0" fmla="*/ 0 h 452771"/>
              <a:gd name="connsiteX1" fmla="*/ 10049 w 6091083"/>
              <a:gd name="connsiteY1" fmla="*/ 90435 h 452771"/>
              <a:gd name="connsiteX2" fmla="*/ 20097 w 6091083"/>
              <a:gd name="connsiteY2" fmla="*/ 140677 h 452771"/>
              <a:gd name="connsiteX3" fmla="*/ 30145 w 6091083"/>
              <a:gd name="connsiteY3" fmla="*/ 281354 h 452771"/>
              <a:gd name="connsiteX4" fmla="*/ 50242 w 6091083"/>
              <a:gd name="connsiteY4" fmla="*/ 341644 h 452771"/>
              <a:gd name="connsiteX5" fmla="*/ 110532 w 6091083"/>
              <a:gd name="connsiteY5" fmla="*/ 371789 h 452771"/>
              <a:gd name="connsiteX6" fmla="*/ 190919 w 6091083"/>
              <a:gd name="connsiteY6" fmla="*/ 391886 h 452771"/>
              <a:gd name="connsiteX7" fmla="*/ 622998 w 6091083"/>
              <a:gd name="connsiteY7" fmla="*/ 401934 h 452771"/>
              <a:gd name="connsiteX8" fmla="*/ 3346102 w 6091083"/>
              <a:gd name="connsiteY8" fmla="*/ 422031 h 452771"/>
              <a:gd name="connsiteX9" fmla="*/ 5717513 w 6091083"/>
              <a:gd name="connsiteY9" fmla="*/ 401934 h 452771"/>
              <a:gd name="connsiteX10" fmla="*/ 5868238 w 6091083"/>
              <a:gd name="connsiteY10" fmla="*/ 381838 h 452771"/>
              <a:gd name="connsiteX11" fmla="*/ 6018963 w 6091083"/>
              <a:gd name="connsiteY11" fmla="*/ 361741 h 452771"/>
              <a:gd name="connsiteX12" fmla="*/ 6039060 w 6091083"/>
              <a:gd name="connsiteY12" fmla="*/ 50242 h 4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1083" h="452771">
                <a:moveTo>
                  <a:pt x="0" y="0"/>
                </a:moveTo>
                <a:cubicBezTo>
                  <a:pt x="3350" y="30145"/>
                  <a:pt x="5760" y="60409"/>
                  <a:pt x="10049" y="90435"/>
                </a:cubicBezTo>
                <a:cubicBezTo>
                  <a:pt x="12464" y="107342"/>
                  <a:pt x="18309" y="123692"/>
                  <a:pt x="20097" y="140677"/>
                </a:cubicBezTo>
                <a:cubicBezTo>
                  <a:pt x="25018" y="187431"/>
                  <a:pt x="23171" y="234862"/>
                  <a:pt x="30145" y="281354"/>
                </a:cubicBezTo>
                <a:cubicBezTo>
                  <a:pt x="33287" y="302303"/>
                  <a:pt x="32616" y="329893"/>
                  <a:pt x="50242" y="341644"/>
                </a:cubicBezTo>
                <a:cubicBezTo>
                  <a:pt x="81904" y="362752"/>
                  <a:pt x="75329" y="362188"/>
                  <a:pt x="110532" y="371789"/>
                </a:cubicBezTo>
                <a:cubicBezTo>
                  <a:pt x="137179" y="379056"/>
                  <a:pt x="163346" y="390264"/>
                  <a:pt x="190919" y="391886"/>
                </a:cubicBezTo>
                <a:cubicBezTo>
                  <a:pt x="334736" y="400346"/>
                  <a:pt x="478972" y="398585"/>
                  <a:pt x="622998" y="401934"/>
                </a:cubicBezTo>
                <a:cubicBezTo>
                  <a:pt x="1639678" y="452771"/>
                  <a:pt x="1057184" y="426731"/>
                  <a:pt x="3346102" y="422031"/>
                </a:cubicBezTo>
                <a:lnTo>
                  <a:pt x="5717513" y="401934"/>
                </a:lnTo>
                <a:cubicBezTo>
                  <a:pt x="5774732" y="393760"/>
                  <a:pt x="5809788" y="388333"/>
                  <a:pt x="5868238" y="381838"/>
                </a:cubicBezTo>
                <a:cubicBezTo>
                  <a:pt x="6000395" y="367154"/>
                  <a:pt x="5928265" y="379880"/>
                  <a:pt x="6018963" y="361741"/>
                </a:cubicBezTo>
                <a:cubicBezTo>
                  <a:pt x="6091083" y="253563"/>
                  <a:pt x="6039060" y="343673"/>
                  <a:pt x="6039060" y="5024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827584" y="2996952"/>
            <a:ext cx="1008112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35696" y="2996952"/>
            <a:ext cx="648072" cy="216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483768" y="2996952"/>
            <a:ext cx="1008112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576" y="270892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 или часть структуры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endCxn id="20" idx="2"/>
          </p:cNvCxnSpPr>
          <p:nvPr/>
        </p:nvCxnSpPr>
        <p:spPr>
          <a:xfrm flipV="1">
            <a:off x="971600" y="3212976"/>
            <a:ext cx="118813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9512" y="350100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объект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123728" y="3933056"/>
            <a:ext cx="648072" cy="216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771800" y="3933056"/>
            <a:ext cx="3168352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2483768" y="4797152"/>
            <a:ext cx="1008112" cy="216024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1" name="Прямая со стрелкой 30"/>
          <p:cNvCxnSpPr>
            <a:stCxn id="20" idx="2"/>
          </p:cNvCxnSpPr>
          <p:nvPr/>
        </p:nvCxnSpPr>
        <p:spPr>
          <a:xfrm>
            <a:off x="2159732" y="3212976"/>
            <a:ext cx="108012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2483768" y="4149080"/>
            <a:ext cx="108012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27584" y="393305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экземпляр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1763688" y="47251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тип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4067944" y="4365104"/>
            <a:ext cx="648072" cy="216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4716016" y="4365104"/>
            <a:ext cx="3168352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4427984" y="5229200"/>
            <a:ext cx="1008112" cy="216024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/>
          <p:nvPr/>
        </p:nvCxnSpPr>
        <p:spPr>
          <a:xfrm>
            <a:off x="4427984" y="4581128"/>
            <a:ext cx="108012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3707904" y="3933056"/>
            <a:ext cx="648072" cy="216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1" name="Прямая со стрелкой 40"/>
          <p:cNvCxnSpPr>
            <a:stCxn id="40" idx="2"/>
          </p:cNvCxnSpPr>
          <p:nvPr/>
        </p:nvCxnSpPr>
        <p:spPr>
          <a:xfrm>
            <a:off x="4031940" y="4149080"/>
            <a:ext cx="108012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11560" y="566124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Сборка мусора: утилизация неиспользуемых экземпляров</a:t>
            </a:r>
            <a:endParaRPr lang="ru-RU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Complex relations</a:t>
            </a:r>
            <a:endParaRPr lang="ru-RU" dirty="0" smtClean="0"/>
          </a:p>
        </p:txBody>
      </p:sp>
      <p:sp>
        <p:nvSpPr>
          <p:cNvPr id="15363" name="Oval 3"/>
          <p:cNvSpPr>
            <a:spLocks noChangeArrowheads="1"/>
          </p:cNvSpPr>
          <p:nvPr/>
        </p:nvSpPr>
        <p:spPr bwMode="auto">
          <a:xfrm>
            <a:off x="762000" y="2971800"/>
            <a:ext cx="22098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 smtClean="0"/>
              <a:t>Iis:person</a:t>
            </a:r>
            <a:r>
              <a:rPr lang="en-US" dirty="0" smtClean="0"/>
              <a:t>/</a:t>
            </a:r>
            <a:r>
              <a:rPr lang="en-US" dirty="0" err="1" smtClean="0"/>
              <a:t>ivanov_i</a:t>
            </a:r>
            <a:endParaRPr lang="ru-RU" dirty="0"/>
          </a:p>
        </p:txBody>
      </p:sp>
      <p:sp>
        <p:nvSpPr>
          <p:cNvPr id="15364" name="Oval 5"/>
          <p:cNvSpPr>
            <a:spLocks noChangeArrowheads="1"/>
          </p:cNvSpPr>
          <p:nvPr/>
        </p:nvSpPr>
        <p:spPr bwMode="auto">
          <a:xfrm>
            <a:off x="381000" y="1676400"/>
            <a:ext cx="2209800" cy="533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person</a:t>
            </a:r>
            <a:endParaRPr lang="ru-RU"/>
          </a:p>
        </p:txBody>
      </p:sp>
      <p:cxnSp>
        <p:nvCxnSpPr>
          <p:cNvPr id="15365" name="AutoShape 6"/>
          <p:cNvCxnSpPr>
            <a:cxnSpLocks noChangeShapeType="1"/>
            <a:stCxn id="15363" idx="0"/>
            <a:endCxn id="15364" idx="4"/>
          </p:cNvCxnSpPr>
          <p:nvPr/>
        </p:nvCxnSpPr>
        <p:spPr bwMode="auto">
          <a:xfrm flipH="1" flipV="1">
            <a:off x="1485900" y="2209800"/>
            <a:ext cx="3810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1905000" y="23622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type</a:t>
            </a:r>
            <a:endParaRPr lang="ru-RU" b="1"/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228600" y="4419600"/>
            <a:ext cx="1676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 smtClean="0"/>
              <a:t>Ivanov</a:t>
            </a:r>
            <a:r>
              <a:rPr lang="en-US" dirty="0" smtClean="0"/>
              <a:t>, Ivan</a:t>
            </a:r>
            <a:endParaRPr lang="ru-RU" dirty="0"/>
          </a:p>
        </p:txBody>
      </p:sp>
      <p:cxnSp>
        <p:nvCxnSpPr>
          <p:cNvPr id="15368" name="AutoShape 9"/>
          <p:cNvCxnSpPr>
            <a:cxnSpLocks noChangeShapeType="1"/>
            <a:stCxn id="15363" idx="3"/>
            <a:endCxn id="15367" idx="0"/>
          </p:cNvCxnSpPr>
          <p:nvPr/>
        </p:nvCxnSpPr>
        <p:spPr bwMode="auto">
          <a:xfrm flipH="1">
            <a:off x="1066800" y="3427413"/>
            <a:ext cx="19050" cy="992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69" name="Text Box 10"/>
          <p:cNvSpPr txBox="1">
            <a:spLocks noChangeArrowheads="1"/>
          </p:cNvSpPr>
          <p:nvPr/>
        </p:nvSpPr>
        <p:spPr bwMode="auto">
          <a:xfrm>
            <a:off x="1066800" y="3810000"/>
            <a:ext cx="781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name</a:t>
            </a:r>
            <a:endParaRPr lang="ru-RU" b="1"/>
          </a:p>
        </p:txBody>
      </p:sp>
      <p:sp>
        <p:nvSpPr>
          <p:cNvPr id="15370" name="Rectangle 11"/>
          <p:cNvSpPr>
            <a:spLocks noChangeArrowheads="1"/>
          </p:cNvSpPr>
          <p:nvPr/>
        </p:nvSpPr>
        <p:spPr bwMode="auto">
          <a:xfrm>
            <a:off x="1752600" y="5410200"/>
            <a:ext cx="1295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1958-10-23</a:t>
            </a:r>
            <a:endParaRPr lang="ru-RU" dirty="0"/>
          </a:p>
        </p:txBody>
      </p:sp>
      <p:cxnSp>
        <p:nvCxnSpPr>
          <p:cNvPr id="15371" name="AutoShape 12"/>
          <p:cNvCxnSpPr>
            <a:cxnSpLocks noChangeShapeType="1"/>
            <a:stCxn id="15363" idx="4"/>
            <a:endCxn id="15370" idx="0"/>
          </p:cNvCxnSpPr>
          <p:nvPr/>
        </p:nvCxnSpPr>
        <p:spPr bwMode="auto">
          <a:xfrm>
            <a:off x="1866900" y="3505200"/>
            <a:ext cx="533400" cy="1905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1219200" y="4953000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from-date</a:t>
            </a:r>
            <a:endParaRPr lang="ru-RU" b="1"/>
          </a:p>
        </p:txBody>
      </p:sp>
      <p:sp>
        <p:nvSpPr>
          <p:cNvPr id="15373" name="Oval 14"/>
          <p:cNvSpPr>
            <a:spLocks noChangeArrowheads="1"/>
          </p:cNvSpPr>
          <p:nvPr/>
        </p:nvSpPr>
        <p:spPr bwMode="auto">
          <a:xfrm>
            <a:off x="6248400" y="4191000"/>
            <a:ext cx="22098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Iis:org/nsu</a:t>
            </a:r>
            <a:endParaRPr lang="ru-RU"/>
          </a:p>
        </p:txBody>
      </p:sp>
      <p:sp>
        <p:nvSpPr>
          <p:cNvPr id="15374" name="Rectangle 15"/>
          <p:cNvSpPr>
            <a:spLocks noChangeArrowheads="1"/>
          </p:cNvSpPr>
          <p:nvPr/>
        </p:nvSpPr>
        <p:spPr bwMode="auto">
          <a:xfrm>
            <a:off x="7543800" y="5562600"/>
            <a:ext cx="1219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NSU</a:t>
            </a:r>
            <a:endParaRPr lang="ru-RU" dirty="0"/>
          </a:p>
        </p:txBody>
      </p:sp>
      <p:cxnSp>
        <p:nvCxnSpPr>
          <p:cNvPr id="15375" name="AutoShape 16"/>
          <p:cNvCxnSpPr>
            <a:cxnSpLocks noChangeShapeType="1"/>
            <a:stCxn id="15373" idx="4"/>
            <a:endCxn id="15374" idx="0"/>
          </p:cNvCxnSpPr>
          <p:nvPr/>
        </p:nvCxnSpPr>
        <p:spPr bwMode="auto">
          <a:xfrm>
            <a:off x="7353300" y="4724400"/>
            <a:ext cx="800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76" name="Text Box 17"/>
          <p:cNvSpPr txBox="1">
            <a:spLocks noChangeArrowheads="1"/>
          </p:cNvSpPr>
          <p:nvPr/>
        </p:nvSpPr>
        <p:spPr bwMode="auto">
          <a:xfrm>
            <a:off x="7772400" y="4876800"/>
            <a:ext cx="781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name</a:t>
            </a:r>
            <a:endParaRPr lang="ru-RU" b="1"/>
          </a:p>
        </p:txBody>
      </p:sp>
      <p:sp>
        <p:nvSpPr>
          <p:cNvPr id="15377" name="Oval 18"/>
          <p:cNvSpPr>
            <a:spLocks noChangeArrowheads="1"/>
          </p:cNvSpPr>
          <p:nvPr/>
        </p:nvSpPr>
        <p:spPr bwMode="auto">
          <a:xfrm>
            <a:off x="6629400" y="1752600"/>
            <a:ext cx="2209800" cy="533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org-sys</a:t>
            </a:r>
            <a:endParaRPr lang="ru-RU"/>
          </a:p>
        </p:txBody>
      </p:sp>
      <p:sp>
        <p:nvSpPr>
          <p:cNvPr id="15378" name="Text Box 19"/>
          <p:cNvSpPr txBox="1">
            <a:spLocks noChangeArrowheads="1"/>
          </p:cNvSpPr>
          <p:nvPr/>
        </p:nvSpPr>
        <p:spPr bwMode="auto">
          <a:xfrm>
            <a:off x="7543800" y="30480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type</a:t>
            </a:r>
            <a:endParaRPr lang="ru-RU" b="1"/>
          </a:p>
        </p:txBody>
      </p:sp>
      <p:cxnSp>
        <p:nvCxnSpPr>
          <p:cNvPr id="15379" name="AutoShape 20"/>
          <p:cNvCxnSpPr>
            <a:cxnSpLocks noChangeShapeType="1"/>
            <a:stCxn id="15373" idx="0"/>
            <a:endCxn id="15377" idx="4"/>
          </p:cNvCxnSpPr>
          <p:nvPr/>
        </p:nvCxnSpPr>
        <p:spPr bwMode="auto">
          <a:xfrm flipV="1">
            <a:off x="7353300" y="2286000"/>
            <a:ext cx="381000" cy="1905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80" name="Oval 21"/>
          <p:cNvSpPr>
            <a:spLocks noChangeArrowheads="1"/>
          </p:cNvSpPr>
          <p:nvPr/>
        </p:nvSpPr>
        <p:spPr bwMode="auto">
          <a:xfrm>
            <a:off x="3886200" y="1752600"/>
            <a:ext cx="2209800" cy="533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work</a:t>
            </a:r>
            <a:endParaRPr lang="ru-RU"/>
          </a:p>
        </p:txBody>
      </p:sp>
      <p:sp>
        <p:nvSpPr>
          <p:cNvPr id="15381" name="Oval 22"/>
          <p:cNvSpPr>
            <a:spLocks noChangeArrowheads="1"/>
          </p:cNvSpPr>
          <p:nvPr/>
        </p:nvSpPr>
        <p:spPr bwMode="auto">
          <a:xfrm>
            <a:off x="4419600" y="3124200"/>
            <a:ext cx="2209800" cy="533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Iis:w/2399</a:t>
            </a:r>
            <a:endParaRPr lang="ru-RU"/>
          </a:p>
        </p:txBody>
      </p:sp>
      <p:cxnSp>
        <p:nvCxnSpPr>
          <p:cNvPr id="15382" name="AutoShape 23"/>
          <p:cNvCxnSpPr>
            <a:cxnSpLocks noChangeShapeType="1"/>
            <a:stCxn id="15381" idx="0"/>
            <a:endCxn id="15380" idx="4"/>
          </p:cNvCxnSpPr>
          <p:nvPr/>
        </p:nvCxnSpPr>
        <p:spPr bwMode="auto">
          <a:xfrm flipH="1" flipV="1">
            <a:off x="4991100" y="2286000"/>
            <a:ext cx="5334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83" name="Text Box 24"/>
          <p:cNvSpPr txBox="1">
            <a:spLocks noChangeArrowheads="1"/>
          </p:cNvSpPr>
          <p:nvPr/>
        </p:nvSpPr>
        <p:spPr bwMode="auto">
          <a:xfrm>
            <a:off x="5105400" y="23622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type</a:t>
            </a:r>
            <a:endParaRPr lang="ru-RU" b="1"/>
          </a:p>
        </p:txBody>
      </p:sp>
      <p:cxnSp>
        <p:nvCxnSpPr>
          <p:cNvPr id="15384" name="AutoShape 25"/>
          <p:cNvCxnSpPr>
            <a:cxnSpLocks noChangeShapeType="1"/>
            <a:stCxn id="15381" idx="2"/>
            <a:endCxn id="15363" idx="6"/>
          </p:cNvCxnSpPr>
          <p:nvPr/>
        </p:nvCxnSpPr>
        <p:spPr bwMode="auto">
          <a:xfrm flipH="1" flipV="1">
            <a:off x="2971800" y="3238500"/>
            <a:ext cx="1447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85" name="AutoShape 26"/>
          <p:cNvCxnSpPr>
            <a:cxnSpLocks noChangeShapeType="1"/>
            <a:stCxn id="15381" idx="5"/>
            <a:endCxn id="15373" idx="1"/>
          </p:cNvCxnSpPr>
          <p:nvPr/>
        </p:nvCxnSpPr>
        <p:spPr bwMode="auto">
          <a:xfrm>
            <a:off x="6305550" y="3579813"/>
            <a:ext cx="266700" cy="688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86" name="Rectangle 27"/>
          <p:cNvSpPr>
            <a:spLocks noChangeArrowheads="1"/>
          </p:cNvSpPr>
          <p:nvPr/>
        </p:nvSpPr>
        <p:spPr bwMode="auto">
          <a:xfrm>
            <a:off x="3124200" y="4267200"/>
            <a:ext cx="1447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professor</a:t>
            </a:r>
            <a:endParaRPr lang="ru-RU" dirty="0"/>
          </a:p>
        </p:txBody>
      </p:sp>
      <p:sp>
        <p:nvSpPr>
          <p:cNvPr id="15387" name="Rectangle 28"/>
          <p:cNvSpPr>
            <a:spLocks noChangeArrowheads="1"/>
          </p:cNvSpPr>
          <p:nvPr/>
        </p:nvSpPr>
        <p:spPr bwMode="auto">
          <a:xfrm>
            <a:off x="3505200" y="5867400"/>
            <a:ext cx="1447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dirty="0" smtClean="0"/>
              <a:t>19</a:t>
            </a:r>
            <a:r>
              <a:rPr lang="en-US" dirty="0" smtClean="0"/>
              <a:t>8</a:t>
            </a:r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15388" name="Rectangle 29"/>
          <p:cNvSpPr>
            <a:spLocks noChangeArrowheads="1"/>
          </p:cNvSpPr>
          <p:nvPr/>
        </p:nvSpPr>
        <p:spPr bwMode="auto">
          <a:xfrm>
            <a:off x="5105400" y="5867400"/>
            <a:ext cx="1447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/>
              <a:t>2005</a:t>
            </a:r>
          </a:p>
        </p:txBody>
      </p:sp>
      <p:cxnSp>
        <p:nvCxnSpPr>
          <p:cNvPr id="15389" name="AutoShape 30"/>
          <p:cNvCxnSpPr>
            <a:cxnSpLocks noChangeShapeType="1"/>
            <a:stCxn id="15381" idx="3"/>
            <a:endCxn id="15386" idx="0"/>
          </p:cNvCxnSpPr>
          <p:nvPr/>
        </p:nvCxnSpPr>
        <p:spPr bwMode="auto">
          <a:xfrm flipH="1">
            <a:off x="3848100" y="3579813"/>
            <a:ext cx="895350" cy="687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90" name="AutoShape 31"/>
          <p:cNvCxnSpPr>
            <a:cxnSpLocks noChangeShapeType="1"/>
            <a:stCxn id="15381" idx="4"/>
            <a:endCxn id="15387" idx="0"/>
          </p:cNvCxnSpPr>
          <p:nvPr/>
        </p:nvCxnSpPr>
        <p:spPr bwMode="auto">
          <a:xfrm flipH="1">
            <a:off x="4229100" y="3657600"/>
            <a:ext cx="1295400" cy="2209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391" name="AutoShape 32"/>
          <p:cNvCxnSpPr>
            <a:cxnSpLocks noChangeShapeType="1"/>
            <a:stCxn id="15381" idx="4"/>
            <a:endCxn id="15388" idx="0"/>
          </p:cNvCxnSpPr>
          <p:nvPr/>
        </p:nvCxnSpPr>
        <p:spPr bwMode="auto">
          <a:xfrm>
            <a:off x="5524500" y="3657600"/>
            <a:ext cx="304800" cy="2209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92" name="Text Box 34"/>
          <p:cNvSpPr txBox="1">
            <a:spLocks noChangeArrowheads="1"/>
          </p:cNvSpPr>
          <p:nvPr/>
        </p:nvSpPr>
        <p:spPr bwMode="auto">
          <a:xfrm>
            <a:off x="3657600" y="3810000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role</a:t>
            </a:r>
            <a:endParaRPr lang="ru-RU"/>
          </a:p>
        </p:txBody>
      </p:sp>
      <p:sp>
        <p:nvSpPr>
          <p:cNvPr id="15393" name="Text Box 35"/>
          <p:cNvSpPr txBox="1">
            <a:spLocks noChangeArrowheads="1"/>
          </p:cNvSpPr>
          <p:nvPr/>
        </p:nvSpPr>
        <p:spPr bwMode="auto">
          <a:xfrm>
            <a:off x="3429000" y="5029200"/>
            <a:ext cx="116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from-date</a:t>
            </a:r>
            <a:endParaRPr lang="ru-RU"/>
          </a:p>
        </p:txBody>
      </p:sp>
      <p:sp>
        <p:nvSpPr>
          <p:cNvPr id="15394" name="Text Box 36"/>
          <p:cNvSpPr txBox="1">
            <a:spLocks noChangeArrowheads="1"/>
          </p:cNvSpPr>
          <p:nvPr/>
        </p:nvSpPr>
        <p:spPr bwMode="auto">
          <a:xfrm>
            <a:off x="5791200" y="50292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to-date</a:t>
            </a:r>
            <a:endParaRPr lang="ru-RU"/>
          </a:p>
        </p:txBody>
      </p:sp>
      <p:sp>
        <p:nvSpPr>
          <p:cNvPr id="15395" name="Text Box 37"/>
          <p:cNvSpPr txBox="1">
            <a:spLocks noChangeArrowheads="1"/>
          </p:cNvSpPr>
          <p:nvPr/>
        </p:nvSpPr>
        <p:spPr bwMode="auto">
          <a:xfrm>
            <a:off x="3352800" y="2895600"/>
            <a:ext cx="1174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employee</a:t>
            </a:r>
          </a:p>
        </p:txBody>
      </p:sp>
      <p:sp>
        <p:nvSpPr>
          <p:cNvPr id="15396" name="Text Box 38"/>
          <p:cNvSpPr txBox="1">
            <a:spLocks noChangeArrowheads="1"/>
          </p:cNvSpPr>
          <p:nvPr/>
        </p:nvSpPr>
        <p:spPr bwMode="auto">
          <a:xfrm>
            <a:off x="6324600" y="3657600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in-org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Autofit/>
          </a:bodyPr>
          <a:lstStyle/>
          <a:p>
            <a:r>
              <a:rPr lang="ru-RU" sz="3600" b="1" dirty="0" smtClean="0"/>
              <a:t>Частный случай: один класс. Дублинское ядро </a:t>
            </a:r>
            <a:r>
              <a:rPr lang="en-US" sz="3600" b="1" dirty="0" smtClean="0"/>
              <a:t>Dublin Core</a:t>
            </a:r>
            <a:r>
              <a:rPr lang="en-US" sz="3600" dirty="0" smtClean="0"/>
              <a:t>.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00200"/>
            <a:ext cx="838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 Title</a:t>
            </a:r>
          </a:p>
          <a:p>
            <a:r>
              <a:rPr lang="en-US" sz="2000" dirty="0" smtClean="0"/>
              <a:t>2. Subject</a:t>
            </a:r>
          </a:p>
          <a:p>
            <a:r>
              <a:rPr lang="en-US" sz="2000" dirty="0" smtClean="0"/>
              <a:t>3. Description</a:t>
            </a:r>
          </a:p>
          <a:p>
            <a:r>
              <a:rPr lang="en-US" sz="2000" dirty="0" smtClean="0"/>
              <a:t>4. Type (</a:t>
            </a:r>
            <a:r>
              <a:rPr lang="ru-RU" sz="2000" dirty="0" smtClean="0"/>
              <a:t>напр. "</a:t>
            </a:r>
            <a:r>
              <a:rPr lang="en-US" sz="2000" dirty="0" smtClean="0"/>
              <a:t>Image", "Sound", "Text")</a:t>
            </a:r>
          </a:p>
          <a:p>
            <a:r>
              <a:rPr lang="en-US" sz="2000" dirty="0" smtClean="0"/>
              <a:t>5. Source (</a:t>
            </a:r>
            <a:r>
              <a:rPr lang="ru-RU" sz="2000" dirty="0" smtClean="0"/>
              <a:t>напр. "</a:t>
            </a:r>
            <a:r>
              <a:rPr lang="en-US" sz="2000" dirty="0" smtClean="0"/>
              <a:t>Image from page 54 of the 1922 edition of Romeo and Juliet")</a:t>
            </a:r>
          </a:p>
          <a:p>
            <a:r>
              <a:rPr lang="en-US" sz="2000" dirty="0" smtClean="0"/>
              <a:t>6. Relation (</a:t>
            </a:r>
            <a:r>
              <a:rPr lang="ru-RU" sz="2000" dirty="0" smtClean="0"/>
              <a:t>напр. </a:t>
            </a:r>
            <a:r>
              <a:rPr lang="en-US" sz="2000" dirty="0" smtClean="0"/>
              <a:t>is </a:t>
            </a:r>
            <a:r>
              <a:rPr lang="en-US" sz="2000" dirty="0" err="1" smtClean="0"/>
              <a:t>IsVersionOf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7. Coverage (</a:t>
            </a:r>
            <a:r>
              <a:rPr lang="ru-RU" sz="2000" dirty="0" smtClean="0"/>
              <a:t>напр. "1995-1996", "</a:t>
            </a:r>
            <a:r>
              <a:rPr lang="en-US" sz="2000" dirty="0" smtClean="0"/>
              <a:t>Boston, MA")</a:t>
            </a:r>
          </a:p>
          <a:p>
            <a:r>
              <a:rPr lang="en-US" sz="2000" dirty="0" smtClean="0"/>
              <a:t>8. Creator (</a:t>
            </a:r>
            <a:r>
              <a:rPr lang="ru-RU" sz="2000" dirty="0" smtClean="0"/>
              <a:t>напр. "</a:t>
            </a:r>
            <a:r>
              <a:rPr lang="en-US" sz="2000" dirty="0" smtClean="0"/>
              <a:t>Shakespeare, William")</a:t>
            </a:r>
          </a:p>
          <a:p>
            <a:r>
              <a:rPr lang="en-US" sz="2000" dirty="0" smtClean="0"/>
              <a:t>9. Publisher (</a:t>
            </a:r>
            <a:r>
              <a:rPr lang="ru-RU" sz="2000" dirty="0" smtClean="0"/>
              <a:t>напр. "</a:t>
            </a:r>
            <a:r>
              <a:rPr lang="en-US" sz="2000" dirty="0" smtClean="0"/>
              <a:t>Funky Websites, Inc.")</a:t>
            </a:r>
          </a:p>
          <a:p>
            <a:r>
              <a:rPr lang="en-US" sz="2000" dirty="0" smtClean="0"/>
              <a:t>10. Contributor (</a:t>
            </a:r>
            <a:r>
              <a:rPr lang="ru-RU" sz="2000" dirty="0" smtClean="0"/>
              <a:t>напр. </a:t>
            </a:r>
            <a:r>
              <a:rPr lang="en-US" sz="2000" dirty="0" smtClean="0"/>
              <a:t>using names of persons or organizations as Creators)</a:t>
            </a:r>
          </a:p>
          <a:p>
            <a:r>
              <a:rPr lang="en-US" sz="2000" dirty="0" smtClean="0"/>
              <a:t>11. Rights (</a:t>
            </a:r>
            <a:r>
              <a:rPr lang="ru-RU" sz="2000" dirty="0" smtClean="0"/>
              <a:t>напр. "</a:t>
            </a:r>
            <a:r>
              <a:rPr lang="en-US" sz="2000" dirty="0" smtClean="0"/>
              <a:t>http://cornell.edu/Dienst/Repository/2.0/Terms")</a:t>
            </a:r>
          </a:p>
          <a:p>
            <a:r>
              <a:rPr lang="en-US" sz="2000" dirty="0" smtClean="0"/>
              <a:t>12. Date</a:t>
            </a:r>
          </a:p>
          <a:p>
            <a:r>
              <a:rPr lang="en-US" sz="2000" dirty="0" smtClean="0"/>
              <a:t>13. Format (</a:t>
            </a:r>
            <a:r>
              <a:rPr lang="ru-RU" sz="2000" dirty="0" smtClean="0"/>
              <a:t>напр. "</a:t>
            </a:r>
            <a:r>
              <a:rPr lang="en-US" sz="2000" dirty="0" smtClean="0"/>
              <a:t>image/gif")</a:t>
            </a:r>
          </a:p>
          <a:p>
            <a:r>
              <a:rPr lang="en-US" sz="2000" dirty="0" smtClean="0"/>
              <a:t>14. Identifier</a:t>
            </a:r>
          </a:p>
          <a:p>
            <a:r>
              <a:rPr lang="en-US" sz="2000" dirty="0" smtClean="0"/>
              <a:t>15. Language (</a:t>
            </a:r>
            <a:r>
              <a:rPr lang="ru-RU" sz="2000" dirty="0" smtClean="0"/>
              <a:t>напр. "</a:t>
            </a:r>
            <a:r>
              <a:rPr lang="en-US" sz="2000" dirty="0" smtClean="0"/>
              <a:t>en" </a:t>
            </a:r>
            <a:r>
              <a:rPr lang="ru-RU" sz="2000" dirty="0" smtClean="0"/>
              <a:t>или "</a:t>
            </a:r>
            <a:r>
              <a:rPr lang="en-US" sz="2000" dirty="0" err="1" smtClean="0"/>
              <a:t>ru</a:t>
            </a:r>
            <a:r>
              <a:rPr lang="en-US" sz="2000" dirty="0" smtClean="0"/>
              <a:t>")</a:t>
            </a:r>
            <a:endParaRPr lang="ru-RU" sz="2000" dirty="0"/>
          </a:p>
        </p:txBody>
      </p:sp>
    </p:spTree>
    <p:extLst>
      <p:ext uri="{BB962C8B-B14F-4D97-AF65-F5344CB8AC3E}">
        <p14:creationId xmlns="" xmlns:p14="http://schemas.microsoft.com/office/powerpoint/2010/main" val="3429432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FOAF – Friend Of A Friend ontology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295400"/>
            <a:ext cx="800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Classes:  </a:t>
            </a:r>
            <a:r>
              <a:rPr lang="en-US" dirty="0" smtClean="0">
                <a:solidFill>
                  <a:srgbClr val="FF0000"/>
                </a:solidFill>
              </a:rPr>
              <a:t>Agent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F0000"/>
                </a:solidFill>
              </a:rPr>
              <a:t>Document</a:t>
            </a:r>
            <a:r>
              <a:rPr lang="en-US" dirty="0" smtClean="0"/>
              <a:t> | Group | Image | </a:t>
            </a:r>
            <a:r>
              <a:rPr lang="en-US" dirty="0" err="1" smtClean="0"/>
              <a:t>LabelProperty</a:t>
            </a:r>
            <a:r>
              <a:rPr lang="en-US" dirty="0" smtClean="0"/>
              <a:t> | </a:t>
            </a:r>
            <a:r>
              <a:rPr lang="en-US" dirty="0" err="1" smtClean="0"/>
              <a:t>OnlineAccount</a:t>
            </a:r>
            <a:r>
              <a:rPr lang="en-US" dirty="0" smtClean="0"/>
              <a:t> | </a:t>
            </a:r>
            <a:r>
              <a:rPr lang="en-US" dirty="0" err="1" smtClean="0"/>
              <a:t>OnlineChatAccount</a:t>
            </a:r>
            <a:r>
              <a:rPr lang="en-US" dirty="0" smtClean="0"/>
              <a:t> | </a:t>
            </a:r>
            <a:r>
              <a:rPr lang="en-US" dirty="0" err="1" smtClean="0"/>
              <a:t>OnlineEcommerceAccount</a:t>
            </a:r>
            <a:r>
              <a:rPr lang="en-US" dirty="0" smtClean="0"/>
              <a:t> | </a:t>
            </a:r>
            <a:r>
              <a:rPr lang="en-US" dirty="0" err="1" smtClean="0"/>
              <a:t>OnlineGamingAccount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F0000"/>
                </a:solidFill>
              </a:rPr>
              <a:t>Organization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F0000"/>
                </a:solidFill>
              </a:rPr>
              <a:t>Person</a:t>
            </a:r>
            <a:r>
              <a:rPr lang="en-US" dirty="0" smtClean="0"/>
              <a:t> | </a:t>
            </a:r>
            <a:r>
              <a:rPr lang="en-US" dirty="0" err="1" smtClean="0"/>
              <a:t>PersonalProfileDocument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F0000"/>
                </a:solidFill>
              </a:rPr>
              <a:t>Project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Properties: account | </a:t>
            </a:r>
            <a:r>
              <a:rPr lang="en-US" dirty="0" err="1" smtClean="0"/>
              <a:t>accountName</a:t>
            </a:r>
            <a:r>
              <a:rPr lang="en-US" dirty="0" smtClean="0"/>
              <a:t> | </a:t>
            </a:r>
            <a:r>
              <a:rPr lang="en-US" dirty="0" err="1" smtClean="0"/>
              <a:t>accountServiceHomepage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F0000"/>
                </a:solidFill>
              </a:rPr>
              <a:t>age</a:t>
            </a:r>
            <a:r>
              <a:rPr lang="en-US" dirty="0" smtClean="0"/>
              <a:t> | </a:t>
            </a:r>
            <a:r>
              <a:rPr lang="en-US" dirty="0" err="1" smtClean="0"/>
              <a:t>aimChatID</a:t>
            </a:r>
            <a:r>
              <a:rPr lang="en-US" dirty="0" smtClean="0"/>
              <a:t> | </a:t>
            </a:r>
            <a:r>
              <a:rPr lang="en-US" dirty="0" err="1" smtClean="0"/>
              <a:t>based_near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F0000"/>
                </a:solidFill>
              </a:rPr>
              <a:t>birthday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00B050"/>
                </a:solidFill>
              </a:rPr>
              <a:t>currentProject</a:t>
            </a:r>
            <a:r>
              <a:rPr lang="en-US" dirty="0" smtClean="0"/>
              <a:t> | depiction | depicts | </a:t>
            </a:r>
            <a:r>
              <a:rPr lang="en-US" dirty="0" err="1" smtClean="0"/>
              <a:t>dnaChecksum</a:t>
            </a:r>
            <a:r>
              <a:rPr lang="en-US" dirty="0" smtClean="0"/>
              <a:t> | </a:t>
            </a:r>
            <a:r>
              <a:rPr lang="en-US" dirty="0" err="1" smtClean="0">
                <a:solidFill>
                  <a:srgbClr val="FF0000"/>
                </a:solidFill>
              </a:rPr>
              <a:t>familyName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| </a:t>
            </a:r>
            <a:r>
              <a:rPr lang="en-US" dirty="0" err="1" smtClean="0">
                <a:solidFill>
                  <a:srgbClr val="FF0000"/>
                </a:solidFill>
              </a:rPr>
              <a:t>firstName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| focus | </a:t>
            </a:r>
            <a:r>
              <a:rPr lang="en-US" dirty="0" err="1" smtClean="0"/>
              <a:t>fundedBy</a:t>
            </a:r>
            <a:r>
              <a:rPr lang="en-US" dirty="0" smtClean="0"/>
              <a:t> | </a:t>
            </a:r>
            <a:r>
              <a:rPr lang="en-US" dirty="0" err="1" smtClean="0"/>
              <a:t>geekcode</a:t>
            </a:r>
            <a:r>
              <a:rPr lang="en-US" dirty="0" smtClean="0"/>
              <a:t> | gender | </a:t>
            </a:r>
            <a:r>
              <a:rPr lang="en-US" dirty="0" err="1" smtClean="0"/>
              <a:t>givenName</a:t>
            </a:r>
            <a:r>
              <a:rPr lang="en-US" dirty="0" smtClean="0"/>
              <a:t> | </a:t>
            </a:r>
            <a:r>
              <a:rPr lang="en-US" dirty="0" err="1" smtClean="0"/>
              <a:t>givenname</a:t>
            </a:r>
            <a:r>
              <a:rPr lang="en-US" dirty="0" smtClean="0"/>
              <a:t> | </a:t>
            </a:r>
            <a:r>
              <a:rPr lang="en-US" dirty="0" err="1" smtClean="0"/>
              <a:t>holdsAccount</a:t>
            </a:r>
            <a:r>
              <a:rPr lang="en-US" dirty="0" smtClean="0"/>
              <a:t> | homepage | </a:t>
            </a:r>
            <a:r>
              <a:rPr lang="en-US" dirty="0" err="1" smtClean="0"/>
              <a:t>icqChatID</a:t>
            </a:r>
            <a:r>
              <a:rPr lang="en-US" dirty="0" smtClean="0"/>
              <a:t> | </a:t>
            </a:r>
            <a:r>
              <a:rPr lang="en-US" dirty="0" err="1" smtClean="0"/>
              <a:t>img</a:t>
            </a:r>
            <a:r>
              <a:rPr lang="en-US" dirty="0" smtClean="0"/>
              <a:t> | interest | </a:t>
            </a:r>
            <a:r>
              <a:rPr lang="en-US" dirty="0" err="1" smtClean="0"/>
              <a:t>isPrimaryTopicOf</a:t>
            </a:r>
            <a:r>
              <a:rPr lang="en-US" dirty="0" smtClean="0"/>
              <a:t> | </a:t>
            </a:r>
            <a:r>
              <a:rPr lang="en-US" dirty="0" err="1" smtClean="0"/>
              <a:t>jabberID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F0000"/>
                </a:solidFill>
              </a:rPr>
              <a:t>knows</a:t>
            </a:r>
            <a:r>
              <a:rPr lang="en-US" dirty="0" smtClean="0"/>
              <a:t> | </a:t>
            </a:r>
            <a:r>
              <a:rPr lang="en-US" dirty="0" err="1" smtClean="0"/>
              <a:t>lastName</a:t>
            </a:r>
            <a:r>
              <a:rPr lang="en-US" dirty="0" smtClean="0"/>
              <a:t> | logo | made | </a:t>
            </a:r>
            <a:r>
              <a:rPr lang="en-US" dirty="0" smtClean="0">
                <a:solidFill>
                  <a:srgbClr val="FF0000"/>
                </a:solidFill>
              </a:rPr>
              <a:t>maker</a:t>
            </a:r>
            <a:r>
              <a:rPr lang="en-US" dirty="0" smtClean="0"/>
              <a:t> | </a:t>
            </a:r>
            <a:r>
              <a:rPr lang="en-US" dirty="0" err="1" smtClean="0"/>
              <a:t>mbox</a:t>
            </a:r>
            <a:r>
              <a:rPr lang="en-US" dirty="0" smtClean="0"/>
              <a:t> | mbox_sha1sum | </a:t>
            </a:r>
            <a:r>
              <a:rPr lang="en-US" dirty="0" smtClean="0">
                <a:solidFill>
                  <a:srgbClr val="FF0000"/>
                </a:solidFill>
              </a:rPr>
              <a:t>member</a:t>
            </a:r>
            <a:r>
              <a:rPr lang="en-US" dirty="0" smtClean="0"/>
              <a:t> | </a:t>
            </a:r>
            <a:r>
              <a:rPr lang="en-US" dirty="0" err="1" smtClean="0"/>
              <a:t>membershipClass</a:t>
            </a:r>
            <a:r>
              <a:rPr lang="en-US" dirty="0" smtClean="0"/>
              <a:t> | </a:t>
            </a:r>
            <a:r>
              <a:rPr lang="en-US" dirty="0" err="1" smtClean="0"/>
              <a:t>msnChatID</a:t>
            </a:r>
            <a:r>
              <a:rPr lang="en-US" dirty="0" smtClean="0"/>
              <a:t> | </a:t>
            </a:r>
            <a:r>
              <a:rPr lang="en-US" dirty="0" err="1" smtClean="0"/>
              <a:t>myersBriggs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F0000"/>
                </a:solidFill>
              </a:rPr>
              <a:t>name</a:t>
            </a:r>
            <a:r>
              <a:rPr lang="en-US" dirty="0" smtClean="0"/>
              <a:t> | nick | </a:t>
            </a:r>
            <a:r>
              <a:rPr lang="en-US" dirty="0" err="1" smtClean="0"/>
              <a:t>openid</a:t>
            </a:r>
            <a:r>
              <a:rPr lang="en-US" dirty="0" smtClean="0"/>
              <a:t> | page | </a:t>
            </a:r>
            <a:r>
              <a:rPr lang="en-US" dirty="0" err="1" smtClean="0">
                <a:solidFill>
                  <a:srgbClr val="00B050"/>
                </a:solidFill>
              </a:rPr>
              <a:t>pastProject</a:t>
            </a:r>
            <a:r>
              <a:rPr lang="en-US" dirty="0" smtClean="0"/>
              <a:t> | phone | plan | </a:t>
            </a:r>
            <a:r>
              <a:rPr lang="en-US" dirty="0" err="1" smtClean="0"/>
              <a:t>primaryTopic</a:t>
            </a:r>
            <a:r>
              <a:rPr lang="en-US" dirty="0" smtClean="0"/>
              <a:t> | publications | </a:t>
            </a:r>
            <a:r>
              <a:rPr lang="en-US" dirty="0" err="1" smtClean="0"/>
              <a:t>schoolHomepage</a:t>
            </a:r>
            <a:r>
              <a:rPr lang="en-US" dirty="0" smtClean="0"/>
              <a:t> | sha1 | </a:t>
            </a:r>
            <a:r>
              <a:rPr lang="en-US" dirty="0" err="1" smtClean="0"/>
              <a:t>skypeID</a:t>
            </a:r>
            <a:r>
              <a:rPr lang="en-US" dirty="0" smtClean="0"/>
              <a:t> | status | surname | theme | thumbnail | </a:t>
            </a:r>
            <a:r>
              <a:rPr lang="en-US" dirty="0" err="1" smtClean="0"/>
              <a:t>tipjar</a:t>
            </a:r>
            <a:r>
              <a:rPr lang="en-US" dirty="0" smtClean="0"/>
              <a:t> | </a:t>
            </a:r>
            <a:r>
              <a:rPr lang="en-US" dirty="0" smtClean="0">
                <a:solidFill>
                  <a:srgbClr val="FF0000"/>
                </a:solidFill>
              </a:rPr>
              <a:t>title</a:t>
            </a:r>
            <a:r>
              <a:rPr lang="en-US" dirty="0" smtClean="0"/>
              <a:t> | topic | </a:t>
            </a:r>
            <a:r>
              <a:rPr lang="en-US" dirty="0" err="1" smtClean="0"/>
              <a:t>topic_interest</a:t>
            </a:r>
            <a:r>
              <a:rPr lang="en-US" dirty="0" smtClean="0"/>
              <a:t> | weblog | </a:t>
            </a:r>
            <a:r>
              <a:rPr lang="en-US" dirty="0" err="1" smtClean="0"/>
              <a:t>workInfoHomepage</a:t>
            </a:r>
            <a:r>
              <a:rPr lang="en-US" dirty="0" smtClean="0"/>
              <a:t> | </a:t>
            </a:r>
            <a:r>
              <a:rPr lang="en-US" dirty="0" err="1" smtClean="0"/>
              <a:t>workplaceHomepage</a:t>
            </a:r>
            <a:r>
              <a:rPr lang="en-US" dirty="0" smtClean="0"/>
              <a:t> | </a:t>
            </a:r>
            <a:r>
              <a:rPr lang="en-US" dirty="0" err="1" smtClean="0"/>
              <a:t>yahooChatID</a:t>
            </a:r>
            <a:r>
              <a:rPr lang="en-US" dirty="0" smtClean="0"/>
              <a:t> |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076432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:\Lena\Pictures\FOAFontolog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86873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761008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Словари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8049"/>
            <a:ext cx="7128792" cy="58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867576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Онтология неспецифических сущностей</a:t>
            </a:r>
            <a:endParaRPr lang="ru-RU" sz="3200" dirty="0"/>
          </a:p>
        </p:txBody>
      </p:sp>
      <p:pic>
        <p:nvPicPr>
          <p:cNvPr id="3074" name="Объект 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3340" r="-1945" b="-285"/>
          <a:stretch>
            <a:fillRect/>
          </a:stretch>
        </p:blipFill>
        <p:spPr bwMode="auto">
          <a:xfrm>
            <a:off x="1433803" y="1412776"/>
            <a:ext cx="6497353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80600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Classes of BONE entities and relations</a:t>
            </a:r>
            <a:endParaRPr lang="ru-RU" dirty="0" smtClean="0"/>
          </a:p>
        </p:txBody>
      </p:sp>
      <p:sp>
        <p:nvSpPr>
          <p:cNvPr id="16387" name="AutoShape 4"/>
          <p:cNvSpPr>
            <a:spLocks noChangeArrowheads="1"/>
          </p:cNvSpPr>
          <p:nvPr/>
        </p:nvSpPr>
        <p:spPr bwMode="auto">
          <a:xfrm>
            <a:off x="762000" y="1676400"/>
            <a:ext cx="1676400" cy="16002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Person</a:t>
            </a:r>
            <a:endParaRPr lang="ru-RU" dirty="0"/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867400" y="1752600"/>
            <a:ext cx="1676400" cy="16002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Org. system</a:t>
            </a:r>
            <a:endParaRPr lang="ru-RU" dirty="0"/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>
            <a:off x="5943600" y="4267200"/>
            <a:ext cx="1676400" cy="16002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Document</a:t>
            </a:r>
            <a:endParaRPr lang="ru-RU" dirty="0"/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>
            <a:off x="685800" y="4648200"/>
            <a:ext cx="1676400" cy="16002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Geo</a:t>
            </a:r>
            <a:r>
              <a:rPr lang="ru-RU" dirty="0" smtClean="0"/>
              <a:t>. </a:t>
            </a:r>
            <a:r>
              <a:rPr lang="en-US" dirty="0" smtClean="0"/>
              <a:t>system</a:t>
            </a:r>
            <a:endParaRPr lang="ru-RU" dirty="0"/>
          </a:p>
        </p:txBody>
      </p:sp>
      <p:sp>
        <p:nvSpPr>
          <p:cNvPr id="16391" name="Line 8"/>
          <p:cNvSpPr>
            <a:spLocks noChangeShapeType="1"/>
          </p:cNvSpPr>
          <p:nvPr/>
        </p:nvSpPr>
        <p:spPr bwMode="auto">
          <a:xfrm>
            <a:off x="2438400" y="2057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cxnSp>
        <p:nvCxnSpPr>
          <p:cNvPr id="16392" name="AutoShape 9"/>
          <p:cNvCxnSpPr>
            <a:cxnSpLocks noChangeShapeType="1"/>
            <a:stCxn id="16387" idx="0"/>
            <a:endCxn id="16387" idx="1"/>
          </p:cNvCxnSpPr>
          <p:nvPr/>
        </p:nvCxnSpPr>
        <p:spPr bwMode="auto">
          <a:xfrm rot="-5400000" flipH="1" flipV="1">
            <a:off x="781050" y="1657350"/>
            <a:ext cx="800100" cy="838200"/>
          </a:xfrm>
          <a:prstGeom prst="curvedConnector4">
            <a:avLst>
              <a:gd name="adj1" fmla="val -28569"/>
              <a:gd name="adj2" fmla="val 12727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6393" name="Line 10"/>
          <p:cNvSpPr>
            <a:spLocks noChangeShapeType="1"/>
          </p:cNvSpPr>
          <p:nvPr/>
        </p:nvSpPr>
        <p:spPr bwMode="auto">
          <a:xfrm>
            <a:off x="2438400" y="25908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394" name="Line 11"/>
          <p:cNvSpPr>
            <a:spLocks noChangeShapeType="1"/>
          </p:cNvSpPr>
          <p:nvPr/>
        </p:nvSpPr>
        <p:spPr bwMode="auto">
          <a:xfrm>
            <a:off x="6781800" y="3352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395" name="Line 12"/>
          <p:cNvSpPr>
            <a:spLocks noChangeShapeType="1"/>
          </p:cNvSpPr>
          <p:nvPr/>
        </p:nvSpPr>
        <p:spPr bwMode="auto">
          <a:xfrm>
            <a:off x="2438400" y="2895600"/>
            <a:ext cx="3886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396" name="Line 13"/>
          <p:cNvSpPr>
            <a:spLocks noChangeShapeType="1"/>
          </p:cNvSpPr>
          <p:nvPr/>
        </p:nvSpPr>
        <p:spPr bwMode="auto">
          <a:xfrm>
            <a:off x="2133600" y="3276600"/>
            <a:ext cx="3810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397" name="Line 14"/>
          <p:cNvSpPr>
            <a:spLocks noChangeShapeType="1"/>
          </p:cNvSpPr>
          <p:nvPr/>
        </p:nvSpPr>
        <p:spPr bwMode="auto">
          <a:xfrm flipV="1">
            <a:off x="1981200" y="4191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6398" name="Line 15"/>
          <p:cNvSpPr>
            <a:spLocks noChangeShapeType="1"/>
          </p:cNvSpPr>
          <p:nvPr/>
        </p:nvSpPr>
        <p:spPr bwMode="auto">
          <a:xfrm flipV="1">
            <a:off x="2286000" y="43434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6399" name="Line 16"/>
          <p:cNvSpPr>
            <a:spLocks noChangeShapeType="1"/>
          </p:cNvSpPr>
          <p:nvPr/>
        </p:nvSpPr>
        <p:spPr bwMode="auto">
          <a:xfrm>
            <a:off x="2362200" y="5105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6400" name="Line 17"/>
          <p:cNvSpPr>
            <a:spLocks noChangeShapeType="1"/>
          </p:cNvSpPr>
          <p:nvPr/>
        </p:nvSpPr>
        <p:spPr bwMode="auto">
          <a:xfrm>
            <a:off x="2362200" y="54864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2498725" y="4532313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placing</a:t>
            </a:r>
            <a:endParaRPr lang="ru-RU" dirty="0"/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3184525" y="5522913"/>
            <a:ext cx="10852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reflection</a:t>
            </a:r>
            <a:endParaRPr lang="ru-RU" dirty="0"/>
          </a:p>
        </p:txBody>
      </p:sp>
      <p:sp>
        <p:nvSpPr>
          <p:cNvPr id="16403" name="Text Box 20"/>
          <p:cNvSpPr txBox="1">
            <a:spLocks noChangeArrowheads="1"/>
          </p:cNvSpPr>
          <p:nvPr/>
        </p:nvSpPr>
        <p:spPr bwMode="auto">
          <a:xfrm>
            <a:off x="6858000" y="3581400"/>
            <a:ext cx="10852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reflection</a:t>
            </a:r>
            <a:endParaRPr lang="ru-RU" dirty="0"/>
          </a:p>
        </p:txBody>
      </p:sp>
      <p:sp>
        <p:nvSpPr>
          <p:cNvPr id="16404" name="Text Box 21"/>
          <p:cNvSpPr txBox="1">
            <a:spLocks noChangeArrowheads="1"/>
          </p:cNvSpPr>
          <p:nvPr/>
        </p:nvSpPr>
        <p:spPr bwMode="auto">
          <a:xfrm>
            <a:off x="4191000" y="3200400"/>
            <a:ext cx="10852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reflection</a:t>
            </a:r>
            <a:endParaRPr lang="ru-RU" dirty="0"/>
          </a:p>
        </p:txBody>
      </p:sp>
      <p:sp>
        <p:nvSpPr>
          <p:cNvPr id="16405" name="Text Box 22"/>
          <p:cNvSpPr txBox="1">
            <a:spLocks noChangeArrowheads="1"/>
          </p:cNvSpPr>
          <p:nvPr/>
        </p:nvSpPr>
        <p:spPr bwMode="auto">
          <a:xfrm>
            <a:off x="1431925" y="3389313"/>
            <a:ext cx="120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authorship</a:t>
            </a:r>
            <a:endParaRPr lang="ru-RU" dirty="0"/>
          </a:p>
        </p:txBody>
      </p:sp>
      <p:sp>
        <p:nvSpPr>
          <p:cNvPr id="16406" name="Text Box 23"/>
          <p:cNvSpPr txBox="1">
            <a:spLocks noChangeArrowheads="1"/>
          </p:cNvSpPr>
          <p:nvPr/>
        </p:nvSpPr>
        <p:spPr bwMode="auto">
          <a:xfrm>
            <a:off x="3032125" y="1636713"/>
            <a:ext cx="6538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work</a:t>
            </a:r>
            <a:endParaRPr lang="ru-RU" dirty="0"/>
          </a:p>
        </p:txBody>
      </p:sp>
      <p:sp>
        <p:nvSpPr>
          <p:cNvPr id="16407" name="Text Box 24"/>
          <p:cNvSpPr txBox="1">
            <a:spLocks noChangeArrowheads="1"/>
          </p:cNvSpPr>
          <p:nvPr/>
        </p:nvSpPr>
        <p:spPr bwMode="auto">
          <a:xfrm>
            <a:off x="3794125" y="2246313"/>
            <a:ext cx="6655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</a:t>
            </a:r>
            <a:endParaRPr lang="ru-RU" dirty="0"/>
          </a:p>
        </p:txBody>
      </p:sp>
      <p:sp>
        <p:nvSpPr>
          <p:cNvPr id="16408" name="Text Box 25"/>
          <p:cNvSpPr txBox="1">
            <a:spLocks noChangeArrowheads="1"/>
          </p:cNvSpPr>
          <p:nvPr/>
        </p:nvSpPr>
        <p:spPr bwMode="auto">
          <a:xfrm>
            <a:off x="1355725" y="1179513"/>
            <a:ext cx="7556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family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BONE details</a:t>
            </a:r>
            <a:endParaRPr lang="ru-RU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Relative organizations</a:t>
            </a:r>
            <a:endParaRPr lang="ru-RU" dirty="0" smtClean="0"/>
          </a:p>
          <a:p>
            <a:pPr eaLnBrk="1" hangingPunct="1"/>
            <a:r>
              <a:rPr lang="en-US" dirty="0" smtClean="0"/>
              <a:t>Titles, degrees, awards</a:t>
            </a:r>
            <a:endParaRPr lang="ru-RU" dirty="0" smtClean="0"/>
          </a:p>
          <a:p>
            <a:pPr eaLnBrk="1" hangingPunct="1"/>
            <a:r>
              <a:rPr lang="en-US" dirty="0" smtClean="0"/>
              <a:t>Scope of activity</a:t>
            </a:r>
            <a:endParaRPr lang="ru-RU" dirty="0" smtClean="0"/>
          </a:p>
          <a:p>
            <a:pPr eaLnBrk="1" hangingPunct="1"/>
            <a:r>
              <a:rPr lang="en-US" dirty="0" smtClean="0"/>
              <a:t>Collections, Archives</a:t>
            </a:r>
          </a:p>
          <a:p>
            <a:pPr eaLnBrk="1" hangingPunct="1"/>
            <a:r>
              <a:rPr lang="en-US" dirty="0" smtClean="0"/>
              <a:t>Communications</a:t>
            </a:r>
            <a:endParaRPr lang="ru-RU" dirty="0" smtClean="0"/>
          </a:p>
          <a:p>
            <a:pPr eaLnBrk="1" hangingPunct="1"/>
            <a:r>
              <a:rPr lang="en-US" dirty="0" smtClean="0"/>
              <a:t>Class-Subclasses tree</a:t>
            </a:r>
            <a:endParaRPr lang="ru-RU" dirty="0" smtClean="0"/>
          </a:p>
          <a:p>
            <a:pPr eaLnBrk="1" hangingPunct="1"/>
            <a:r>
              <a:rPr lang="en-US" dirty="0" smtClean="0"/>
              <a:t>Field set for entities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Specific relations in BONE</a:t>
            </a:r>
            <a:r>
              <a:rPr lang="ru-RU" sz="4000" dirty="0" smtClean="0"/>
              <a:t>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9154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Naming</a:t>
            </a:r>
            <a:endParaRPr lang="ru-RU" dirty="0" smtClean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&lt;naming&gt;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&lt;referred-sys </a:t>
            </a:r>
            <a:r>
              <a:rPr lang="en-US" sz="1800" b="1" dirty="0" err="1" smtClean="0">
                <a:latin typeface="Courier New" pitchFamily="49" charset="0"/>
              </a:rPr>
              <a:t>rdf:resource</a:t>
            </a:r>
            <a:r>
              <a:rPr lang="en-US" sz="1800" b="1" dirty="0" smtClean="0">
                <a:latin typeface="Courier New" pitchFamily="49" charset="0"/>
              </a:rPr>
              <a:t>=“</a:t>
            </a:r>
            <a:r>
              <a:rPr lang="en-US" sz="1800" b="1" dirty="0" err="1" smtClean="0">
                <a:latin typeface="Courier New" pitchFamily="49" charset="0"/>
              </a:rPr>
              <a:t>Iis:person</a:t>
            </a:r>
            <a:r>
              <a:rPr lang="en-US" sz="1800" b="1" dirty="0" smtClean="0">
                <a:latin typeface="Courier New" pitchFamily="49" charset="0"/>
              </a:rPr>
              <a:t>/</a:t>
            </a:r>
            <a:r>
              <a:rPr lang="en-US" sz="1800" b="1" dirty="0" err="1" smtClean="0">
                <a:latin typeface="Courier New" pitchFamily="49" charset="0"/>
              </a:rPr>
              <a:t>ivanov_vv</a:t>
            </a:r>
            <a:r>
              <a:rPr lang="en-US" sz="1800" b="1" dirty="0" smtClean="0">
                <a:latin typeface="Courier New" pitchFamily="49" charset="0"/>
              </a:rPr>
              <a:t>”/&gt;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&lt;alias&gt;Another Name&lt;/alias&gt;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&lt;/naming&gt;</a:t>
            </a:r>
            <a:endParaRPr lang="ru-RU" sz="2000" b="1" dirty="0" smtClean="0">
              <a:latin typeface="Courier New" pitchFamily="49" charset="0"/>
            </a:endParaRPr>
          </a:p>
          <a:p>
            <a:pPr eaLnBrk="1" hangingPunct="1"/>
            <a:r>
              <a:rPr lang="en-US" dirty="0" smtClean="0"/>
              <a:t>Dating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&lt;dating&gt;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&lt;referred </a:t>
            </a:r>
            <a:r>
              <a:rPr lang="en-US" sz="1800" b="1" dirty="0" err="1" smtClean="0">
                <a:latin typeface="Courier New" pitchFamily="49" charset="0"/>
              </a:rPr>
              <a:t>rdf:resource</a:t>
            </a:r>
            <a:r>
              <a:rPr lang="en-US" sz="1800" b="1" dirty="0" smtClean="0">
                <a:latin typeface="Courier New" pitchFamily="49" charset="0"/>
              </a:rPr>
              <a:t>=“</a:t>
            </a:r>
            <a:r>
              <a:rPr lang="en-US" sz="1800" b="1" dirty="0" err="1" smtClean="0">
                <a:latin typeface="Courier New" pitchFamily="49" charset="0"/>
              </a:rPr>
              <a:t>Iis:person</a:t>
            </a:r>
            <a:r>
              <a:rPr lang="en-US" sz="1800" b="1" dirty="0" smtClean="0">
                <a:latin typeface="Courier New" pitchFamily="49" charset="0"/>
              </a:rPr>
              <a:t>/</a:t>
            </a:r>
            <a:r>
              <a:rPr lang="en-US" sz="1800" b="1" dirty="0" err="1" smtClean="0">
                <a:latin typeface="Courier New" pitchFamily="49" charset="0"/>
              </a:rPr>
              <a:t>ivanov_vv</a:t>
            </a:r>
            <a:r>
              <a:rPr lang="en-US" sz="1800" b="1" dirty="0" smtClean="0">
                <a:latin typeface="Courier New" pitchFamily="49" charset="0"/>
              </a:rPr>
              <a:t>”/&gt;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&lt;dating-</a:t>
            </a:r>
            <a:r>
              <a:rPr lang="en-US" sz="1800" b="1" dirty="0" err="1" smtClean="0">
                <a:latin typeface="Courier New" pitchFamily="49" charset="0"/>
              </a:rPr>
              <a:t>specificator</a:t>
            </a:r>
            <a:r>
              <a:rPr lang="en-US" sz="1800" b="1" dirty="0" smtClean="0">
                <a:latin typeface="Courier New" pitchFamily="49" charset="0"/>
              </a:rPr>
              <a:t>&gt;from&lt;/dating-</a:t>
            </a:r>
            <a:r>
              <a:rPr lang="en-US" sz="1800" b="1" dirty="0" err="1" smtClean="0">
                <a:latin typeface="Courier New" pitchFamily="49" charset="0"/>
              </a:rPr>
              <a:t>specificator</a:t>
            </a:r>
            <a:r>
              <a:rPr lang="en-US" sz="1800" b="1" dirty="0" smtClean="0">
                <a:latin typeface="Courier New" pitchFamily="49" charset="0"/>
              </a:rPr>
              <a:t>&gt;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&lt;dating-accuracy&gt;1-0-0&lt;/dating-accuracy&gt;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&lt;date&gt;1958&lt;/date&gt;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&lt;/dating&gt;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tx1"/>
                </a:solidFill>
              </a:rPr>
              <a:t>Редактирование базы данных</a:t>
            </a:r>
          </a:p>
        </p:txBody>
      </p:sp>
      <p:pic>
        <p:nvPicPr>
          <p:cNvPr id="16389" name="Picture 5" descr="bot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543800" cy="52308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24744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История формализмов текстового представления данных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332037"/>
            <a:ext cx="8229600" cy="4525963"/>
          </a:xfrm>
        </p:spPr>
        <p:txBody>
          <a:bodyPr/>
          <a:lstStyle/>
          <a:p>
            <a:r>
              <a:rPr lang="ru-RU" dirty="0" smtClean="0"/>
              <a:t>Компьютерные языки (</a:t>
            </a:r>
            <a:r>
              <a:rPr lang="en-US" dirty="0" smtClean="0"/>
              <a:t>XML </a:t>
            </a:r>
            <a:r>
              <a:rPr lang="ru-RU" dirty="0" smtClean="0"/>
              <a:t>и др.)</a:t>
            </a:r>
          </a:p>
          <a:p>
            <a:r>
              <a:rPr lang="ru-RU" dirty="0" smtClean="0"/>
              <a:t>Данные в языках программирования (</a:t>
            </a:r>
            <a:r>
              <a:rPr lang="en-US" dirty="0" smtClean="0"/>
              <a:t>JSON </a:t>
            </a:r>
            <a:r>
              <a:rPr lang="ru-RU" smtClean="0"/>
              <a:t>и др.)</a:t>
            </a:r>
            <a:endParaRPr lang="ru-RU" dirty="0" smtClean="0"/>
          </a:p>
          <a:p>
            <a:r>
              <a:rPr lang="en-US" dirty="0" smtClean="0"/>
              <a:t>CSV (Comma Separated Values) – </a:t>
            </a:r>
            <a:r>
              <a:rPr lang="ru-RU" dirty="0" smtClean="0"/>
              <a:t>формат представления табличных данных</a:t>
            </a:r>
            <a:endParaRPr lang="en-US" dirty="0" smtClean="0"/>
          </a:p>
          <a:p>
            <a:r>
              <a:rPr lang="en-US" dirty="0" err="1" smtClean="0"/>
              <a:t>TeX</a:t>
            </a:r>
            <a:r>
              <a:rPr lang="en-US" dirty="0" smtClean="0"/>
              <a:t> – </a:t>
            </a:r>
            <a:r>
              <a:rPr lang="ru-RU" dirty="0" smtClean="0"/>
              <a:t>язык разметки, применяемый для подготовки печатных форм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67544" y="0"/>
            <a:ext cx="822960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Лекция 2. Иерархические структуры: технологии XML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594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dirty="0" smtClean="0"/>
              <a:t>Наборы </a:t>
            </a:r>
            <a:r>
              <a:rPr lang="en-US" dirty="0" smtClean="0"/>
              <a:t>RDF-</a:t>
            </a:r>
            <a:r>
              <a:rPr lang="ru-RU" dirty="0" smtClean="0"/>
              <a:t>данных в </a:t>
            </a:r>
            <a:r>
              <a:rPr lang="en-US" dirty="0" smtClean="0"/>
              <a:t>Linked Data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066800"/>
            <a:ext cx="7543800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50" y="457200"/>
            <a:ext cx="90551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0"/>
            <a:ext cx="85518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512" y="558924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Февраль 2017</a:t>
            </a:r>
          </a:p>
          <a:p>
            <a:r>
              <a:rPr lang="ru-RU" dirty="0" smtClean="0"/>
              <a:t>9960 </a:t>
            </a:r>
            <a:r>
              <a:rPr lang="en-US" dirty="0" smtClean="0"/>
              <a:t>datasets</a:t>
            </a:r>
          </a:p>
          <a:p>
            <a:r>
              <a:rPr lang="en-US" dirty="0" smtClean="0"/>
              <a:t>150 </a:t>
            </a:r>
            <a:r>
              <a:rPr lang="ru-RU" dirty="0" smtClean="0"/>
              <a:t>млрд. триплетов</a:t>
            </a:r>
            <a:endParaRPr lang="ru-RU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/>
              <a:t>Цель исследования</a:t>
            </a:r>
            <a:r>
              <a:rPr lang="ru-RU" sz="3200" dirty="0" smtClean="0"/>
              <a:t>: создать конкурентоспособную методику и технологию построения </a:t>
            </a:r>
            <a:r>
              <a:rPr lang="en-US" sz="3200" dirty="0" smtClean="0"/>
              <a:t>RDF/</a:t>
            </a:r>
            <a:r>
              <a:rPr lang="en-US" sz="3200" dirty="0" err="1" smtClean="0"/>
              <a:t>Sparql</a:t>
            </a:r>
            <a:r>
              <a:rPr lang="en-US" sz="3200" dirty="0" smtClean="0"/>
              <a:t>-</a:t>
            </a:r>
            <a:r>
              <a:rPr lang="ru-RU" sz="3200" dirty="0" smtClean="0"/>
              <a:t>решений 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953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u-RU" b="1" dirty="0" smtClean="0"/>
              <a:t>Задачи исследования:</a:t>
            </a:r>
          </a:p>
          <a:p>
            <a:r>
              <a:rPr lang="ru-RU" dirty="0" smtClean="0"/>
              <a:t>Транслятор </a:t>
            </a:r>
            <a:r>
              <a:rPr lang="en-US" dirty="0" err="1" smtClean="0"/>
              <a:t>Sparql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SBT (</a:t>
            </a:r>
            <a:r>
              <a:rPr lang="en-US" dirty="0" err="1" smtClean="0"/>
              <a:t>Sparql</a:t>
            </a:r>
            <a:r>
              <a:rPr lang="en-US" dirty="0" smtClean="0"/>
              <a:t> Blocks Tree)</a:t>
            </a:r>
          </a:p>
          <a:p>
            <a:r>
              <a:rPr lang="ru-RU" dirty="0" smtClean="0"/>
              <a:t>Интерпретатор </a:t>
            </a:r>
            <a:r>
              <a:rPr lang="en-US" dirty="0" smtClean="0"/>
              <a:t>SBT</a:t>
            </a:r>
          </a:p>
          <a:p>
            <a:r>
              <a:rPr lang="ru-RU" dirty="0" smtClean="0"/>
              <a:t>Хранилище триплетов (</a:t>
            </a:r>
            <a:r>
              <a:rPr lang="en-US" dirty="0" smtClean="0"/>
              <a:t>Triple Store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Инфраструктура </a:t>
            </a:r>
            <a:r>
              <a:rPr lang="en-US" dirty="0" err="1" smtClean="0"/>
              <a:t>Sparql</a:t>
            </a:r>
            <a:r>
              <a:rPr lang="en-US" dirty="0" smtClean="0"/>
              <a:t> (</a:t>
            </a:r>
            <a:r>
              <a:rPr lang="ru-RU" dirty="0" smtClean="0"/>
              <a:t>протокол </a:t>
            </a:r>
            <a:r>
              <a:rPr lang="en-US" dirty="0" err="1" smtClean="0"/>
              <a:t>Sparql</a:t>
            </a:r>
            <a:r>
              <a:rPr lang="ru-RU" dirty="0" smtClean="0"/>
              <a:t>)</a:t>
            </a:r>
          </a:p>
          <a:p>
            <a:pPr>
              <a:buNone/>
            </a:pPr>
            <a:r>
              <a:rPr lang="ru-RU" b="1" dirty="0" smtClean="0"/>
              <a:t>Технологическая база:</a:t>
            </a:r>
          </a:p>
          <a:p>
            <a:r>
              <a:rPr lang="ru-RU" dirty="0" smtClean="0"/>
              <a:t>Стандарты </a:t>
            </a:r>
            <a:r>
              <a:rPr lang="en-US" dirty="0" smtClean="0"/>
              <a:t>RDF, </a:t>
            </a:r>
            <a:r>
              <a:rPr lang="en-US" dirty="0" err="1" smtClean="0"/>
              <a:t>Sparql</a:t>
            </a:r>
            <a:r>
              <a:rPr lang="en-US" dirty="0" smtClean="0"/>
              <a:t> 1.1</a:t>
            </a:r>
            <a:endParaRPr lang="ru-RU" dirty="0" smtClean="0"/>
          </a:p>
          <a:p>
            <a:r>
              <a:rPr lang="en-US" dirty="0" err="1" smtClean="0"/>
              <a:t>PolarDB</a:t>
            </a:r>
            <a:r>
              <a:rPr lang="en-US" dirty="0" smtClean="0"/>
              <a:t> – </a:t>
            </a:r>
            <a:r>
              <a:rPr lang="ru-RU" dirty="0" smtClean="0"/>
              <a:t>библиотека решений для построения специализированных  баз данных</a:t>
            </a:r>
            <a:endParaRPr lang="en-US" dirty="0" smtClean="0"/>
          </a:p>
          <a:p>
            <a:r>
              <a:rPr lang="en-US" dirty="0" smtClean="0"/>
              <a:t>ANTLR, COCO – </a:t>
            </a:r>
            <a:r>
              <a:rPr lang="ru-RU" dirty="0" smtClean="0"/>
              <a:t>генераторы синтаксических анализаторов</a:t>
            </a:r>
          </a:p>
          <a:p>
            <a:r>
              <a:rPr lang="ru-RU" dirty="0" smtClean="0"/>
              <a:t>Набор </a:t>
            </a:r>
            <a:r>
              <a:rPr lang="en-US" dirty="0" err="1" smtClean="0"/>
              <a:t>Sparql</a:t>
            </a:r>
            <a:r>
              <a:rPr lang="en-US" dirty="0" smtClean="0"/>
              <a:t>-</a:t>
            </a:r>
            <a:r>
              <a:rPr lang="ru-RU" dirty="0" smtClean="0"/>
              <a:t>тестов </a:t>
            </a:r>
            <a:r>
              <a:rPr lang="en-US" dirty="0" smtClean="0"/>
              <a:t>BSBM, Open Link Virtuoso – RDF/</a:t>
            </a:r>
            <a:r>
              <a:rPr lang="en-US" dirty="0" err="1" smtClean="0"/>
              <a:t>Sparql</a:t>
            </a:r>
            <a:r>
              <a:rPr lang="en-US" dirty="0" smtClean="0"/>
              <a:t>-</a:t>
            </a:r>
            <a:r>
              <a:rPr lang="ru-RU" dirty="0" smtClean="0"/>
              <a:t>решение для сравнительного анализа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блако 21"/>
          <p:cNvSpPr/>
          <p:nvPr/>
        </p:nvSpPr>
        <p:spPr>
          <a:xfrm>
            <a:off x="206121" y="1713549"/>
            <a:ext cx="6918579" cy="396970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b="1" dirty="0" smtClean="0"/>
              <a:t>Инфраструктура </a:t>
            </a:r>
            <a:r>
              <a:rPr lang="en-US" sz="3200" b="1" dirty="0" smtClean="0"/>
              <a:t>RDF/</a:t>
            </a:r>
            <a:r>
              <a:rPr lang="en-US" sz="3200" b="1" dirty="0" err="1" smtClean="0"/>
              <a:t>Sparql</a:t>
            </a:r>
            <a:endParaRPr lang="ru-RU" sz="3200" b="1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37630290"/>
              </p:ext>
            </p:extLst>
          </p:nvPr>
        </p:nvGraphicFramePr>
        <p:xfrm>
          <a:off x="3663696" y="2362200"/>
          <a:ext cx="2409825" cy="2324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Блок-схема: магнитный диск 3"/>
          <p:cNvSpPr/>
          <p:nvPr/>
        </p:nvSpPr>
        <p:spPr>
          <a:xfrm>
            <a:off x="942975" y="2641600"/>
            <a:ext cx="1066800" cy="11049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RDF Triple Store</a:t>
            </a:r>
            <a:endParaRPr lang="ru-RU" dirty="0"/>
          </a:p>
        </p:txBody>
      </p:sp>
      <p:sp>
        <p:nvSpPr>
          <p:cNvPr id="8" name="Блок-схема: несколько документов 7"/>
          <p:cNvSpPr/>
          <p:nvPr/>
        </p:nvSpPr>
        <p:spPr>
          <a:xfrm>
            <a:off x="7229475" y="2692400"/>
            <a:ext cx="1123950" cy="1054100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SPARQL </a:t>
            </a:r>
            <a:r>
              <a:rPr lang="ru-RU" dirty="0"/>
              <a:t>запросы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200275" y="3467100"/>
            <a:ext cx="1627890" cy="271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TextBox 11"/>
          <p:cNvSpPr txBox="1"/>
          <p:nvPr/>
        </p:nvSpPr>
        <p:spPr>
          <a:xfrm rot="315128">
            <a:off x="2146204" y="3140983"/>
            <a:ext cx="204851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Атомарные поиски</a:t>
            </a:r>
            <a:endParaRPr lang="ru-RU" dirty="0"/>
          </a:p>
        </p:txBody>
      </p:sp>
      <p:cxnSp>
        <p:nvCxnSpPr>
          <p:cNvPr id="14" name="Прямая со стрелкой 13"/>
          <p:cNvCxnSpPr>
            <a:stCxn id="8" idx="1"/>
          </p:cNvCxnSpPr>
          <p:nvPr/>
        </p:nvCxnSpPr>
        <p:spPr>
          <a:xfrm flipH="1">
            <a:off x="6340072" y="3219451"/>
            <a:ext cx="889403" cy="152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6073521" y="4799011"/>
            <a:ext cx="1155954" cy="884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Блок-схема: несколько документов 19"/>
          <p:cNvSpPr/>
          <p:nvPr/>
        </p:nvSpPr>
        <p:spPr>
          <a:xfrm>
            <a:off x="7229475" y="5565648"/>
            <a:ext cx="1162050" cy="758952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21" name="Блок-схема: несколько документов 20"/>
          <p:cNvSpPr/>
          <p:nvPr/>
        </p:nvSpPr>
        <p:spPr>
          <a:xfrm>
            <a:off x="206121" y="5270500"/>
            <a:ext cx="1123950" cy="1054100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RDF </a:t>
            </a:r>
            <a:r>
              <a:rPr lang="ru-RU" dirty="0" smtClean="0"/>
              <a:t>данные</a:t>
            </a:r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 flipV="1">
            <a:off x="695325" y="3886200"/>
            <a:ext cx="406146" cy="127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4" name="TextBox 23"/>
          <p:cNvSpPr txBox="1"/>
          <p:nvPr/>
        </p:nvSpPr>
        <p:spPr>
          <a:xfrm rot="17796624">
            <a:off x="100315" y="4259384"/>
            <a:ext cx="106285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 загрузка</a:t>
            </a:r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3886200" y="1981200"/>
            <a:ext cx="2358771" cy="355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0" y="2057400"/>
            <a:ext cx="2206371" cy="309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909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Транслятор </a:t>
            </a:r>
            <a:r>
              <a:rPr lang="en-US" sz="3200" b="1" dirty="0" err="1" smtClean="0"/>
              <a:t>Sparql</a:t>
            </a:r>
            <a:r>
              <a:rPr lang="en-US" sz="3200" b="1" dirty="0" smtClean="0"/>
              <a:t> 1.1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05400"/>
          </a:xfrm>
        </p:spPr>
        <p:txBody>
          <a:bodyPr>
            <a:noAutofit/>
          </a:bodyPr>
          <a:lstStyle/>
          <a:p>
            <a:pPr hangingPunct="0">
              <a:buNone/>
            </a:pPr>
            <a:r>
              <a:rPr lang="ru-RU" sz="1800" b="1" dirty="0" smtClean="0"/>
              <a:t>Язык </a:t>
            </a:r>
            <a:r>
              <a:rPr lang="en-US" sz="1800" b="1" dirty="0" err="1" smtClean="0"/>
              <a:t>Sparql</a:t>
            </a:r>
            <a:r>
              <a:rPr lang="en-US" sz="1800" b="1" dirty="0" smtClean="0"/>
              <a:t> 1.1</a:t>
            </a:r>
            <a:endParaRPr lang="en-US" sz="1800" dirty="0" smtClean="0"/>
          </a:p>
          <a:p>
            <a:pPr hangingPunct="0"/>
            <a:r>
              <a:rPr lang="ru-RU" sz="1800" dirty="0" smtClean="0"/>
              <a:t>расширение и регуляризация собственно </a:t>
            </a:r>
            <a:r>
              <a:rPr lang="ru-RU" sz="1800" dirty="0" err="1" smtClean="0"/>
              <a:t>Query</a:t>
            </a:r>
            <a:r>
              <a:rPr lang="ru-RU" sz="1800" dirty="0" smtClean="0"/>
              <a:t> </a:t>
            </a:r>
            <a:r>
              <a:rPr lang="ru-RU" sz="1800" dirty="0" err="1" smtClean="0"/>
              <a:t>Language</a:t>
            </a:r>
            <a:r>
              <a:rPr lang="ru-RU" sz="1800" dirty="0" smtClean="0"/>
              <a:t>, в частности введение подзапросов, именование вычисленных значений и ряд других;</a:t>
            </a:r>
          </a:p>
          <a:p>
            <a:pPr hangingPunct="0"/>
            <a:r>
              <a:rPr lang="ru-RU" sz="1800" dirty="0" smtClean="0"/>
              <a:t>стандартизация форматов результатов запросов в XML, JSON, TSV, CSV;</a:t>
            </a:r>
          </a:p>
          <a:p>
            <a:pPr hangingPunct="0"/>
            <a:r>
              <a:rPr lang="ru-RU" sz="1800" dirty="0" smtClean="0"/>
              <a:t>внешние запросы (</a:t>
            </a:r>
            <a:r>
              <a:rPr lang="ru-RU" sz="1800" dirty="0" err="1" smtClean="0"/>
              <a:t>Federated</a:t>
            </a:r>
            <a:r>
              <a:rPr lang="ru-RU" sz="1800" dirty="0" smtClean="0"/>
              <a:t> </a:t>
            </a:r>
            <a:r>
              <a:rPr lang="ru-RU" sz="1800" dirty="0" err="1" smtClean="0"/>
              <a:t>Queries</a:t>
            </a:r>
            <a:r>
              <a:rPr lang="ru-RU" sz="1800" dirty="0" smtClean="0"/>
              <a:t>) как способ вовлечения Sparql-сервисов в общую обработку запроса;</a:t>
            </a:r>
          </a:p>
          <a:p>
            <a:pPr hangingPunct="0"/>
            <a:r>
              <a:rPr lang="ru-RU" sz="1800" dirty="0" smtClean="0"/>
              <a:t>расширенные режимы обработки (</a:t>
            </a:r>
            <a:r>
              <a:rPr lang="ru-RU" sz="1800" dirty="0" err="1" smtClean="0"/>
              <a:t>Entailment</a:t>
            </a:r>
            <a:r>
              <a:rPr lang="ru-RU" sz="1800" dirty="0" smtClean="0"/>
              <a:t> </a:t>
            </a:r>
            <a:r>
              <a:rPr lang="ru-RU" sz="1800" dirty="0" err="1" smtClean="0"/>
              <a:t>Regimes</a:t>
            </a:r>
            <a:r>
              <a:rPr lang="ru-RU" sz="1800" dirty="0" smtClean="0"/>
              <a:t>) – использование онтологической информации для более точного вывода результата запросов;</a:t>
            </a:r>
          </a:p>
          <a:p>
            <a:pPr hangingPunct="0"/>
            <a:r>
              <a:rPr lang="ru-RU" sz="1800" dirty="0" smtClean="0"/>
              <a:t>введение конструкций манипуляции данными </a:t>
            </a:r>
            <a:r>
              <a:rPr lang="ru-RU" sz="1800" dirty="0" err="1" smtClean="0"/>
              <a:t>Update</a:t>
            </a:r>
            <a:r>
              <a:rPr lang="ru-RU" sz="1800" dirty="0" smtClean="0"/>
              <a:t> </a:t>
            </a:r>
            <a:r>
              <a:rPr lang="ru-RU" sz="1800" dirty="0" err="1" smtClean="0"/>
              <a:t>Language</a:t>
            </a:r>
            <a:r>
              <a:rPr lang="ru-RU" sz="1800" dirty="0" smtClean="0"/>
              <a:t>, позволяющих средствами запросов изменять собственно информационную базу хранилища триплетов;</a:t>
            </a:r>
          </a:p>
          <a:p>
            <a:pPr hangingPunct="0"/>
            <a:r>
              <a:rPr lang="ru-RU" sz="1800" dirty="0" smtClean="0"/>
              <a:t>стандарт оформления Sparql-обработки в виде сервиса (SPARQL 1.1 </a:t>
            </a:r>
            <a:r>
              <a:rPr lang="ru-RU" sz="1800" dirty="0" err="1" smtClean="0"/>
              <a:t>Protocol</a:t>
            </a:r>
            <a:r>
              <a:rPr lang="ru-RU" sz="1800" dirty="0" smtClean="0"/>
              <a:t> </a:t>
            </a:r>
            <a:r>
              <a:rPr lang="ru-RU" sz="1800" dirty="0" err="1" smtClean="0"/>
              <a:t>for</a:t>
            </a:r>
            <a:r>
              <a:rPr lang="ru-RU" sz="1800" dirty="0" smtClean="0"/>
              <a:t> RDF, </a:t>
            </a:r>
            <a:r>
              <a:rPr lang="ru-RU" sz="1800" dirty="0" err="1" smtClean="0"/>
              <a:t>Service</a:t>
            </a:r>
            <a:r>
              <a:rPr lang="ru-RU" sz="1800" dirty="0" smtClean="0"/>
              <a:t> </a:t>
            </a:r>
            <a:r>
              <a:rPr lang="ru-RU" sz="1800" dirty="0" err="1" smtClean="0"/>
              <a:t>Description</a:t>
            </a:r>
            <a:r>
              <a:rPr lang="ru-RU" sz="1800" dirty="0" smtClean="0"/>
              <a:t>, </a:t>
            </a:r>
            <a:r>
              <a:rPr lang="ru-RU" sz="1800" dirty="0" err="1" smtClean="0"/>
              <a:t>Graph</a:t>
            </a:r>
            <a:r>
              <a:rPr lang="ru-RU" sz="1800" dirty="0" smtClean="0"/>
              <a:t> </a:t>
            </a:r>
            <a:r>
              <a:rPr lang="ru-RU" sz="1800" dirty="0" err="1" smtClean="0"/>
              <a:t>Store</a:t>
            </a:r>
            <a:r>
              <a:rPr lang="ru-RU" sz="1800" dirty="0" smtClean="0"/>
              <a:t> HTTP </a:t>
            </a:r>
            <a:r>
              <a:rPr lang="ru-RU" sz="1800" dirty="0" err="1" smtClean="0"/>
              <a:t>Protocol</a:t>
            </a:r>
            <a:r>
              <a:rPr lang="ru-RU" sz="1800" dirty="0" smtClean="0"/>
              <a:t>), работающего по протоколу HTTP</a:t>
            </a:r>
            <a:r>
              <a:rPr lang="en-US" sz="1800" dirty="0" smtClean="0"/>
              <a:t>;</a:t>
            </a:r>
          </a:p>
          <a:p>
            <a:pPr hangingPunct="0"/>
            <a:r>
              <a:rPr lang="ru-RU" sz="1800" dirty="0" smtClean="0"/>
              <a:t>разветвленная грамматика (173 правила), формальное описание которой включено в описание языка</a:t>
            </a:r>
          </a:p>
          <a:p>
            <a:pPr hangingPunct="0">
              <a:buNone/>
            </a:pPr>
            <a:r>
              <a:rPr lang="ru-RU" sz="1800" b="1" dirty="0" smtClean="0"/>
              <a:t>Синтаксический анализатор – на основе </a:t>
            </a:r>
            <a:r>
              <a:rPr lang="en-US" sz="1800" b="1" dirty="0" smtClean="0"/>
              <a:t>Antlr-v4</a:t>
            </a:r>
            <a:endParaRPr lang="ru-RU" sz="1800" b="1" dirty="0" smtClean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Federated query – </a:t>
            </a:r>
            <a:r>
              <a:rPr lang="ru-RU" sz="3200" b="1" dirty="0" smtClean="0"/>
              <a:t>вложенный запрос к стороннему сервису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WHERE 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&lt;</a:t>
            </a:r>
            <a:r>
              <a:rPr lang="ru-RU" dirty="0" smtClean="0"/>
              <a:t>Алиса</a:t>
            </a:r>
            <a:r>
              <a:rPr lang="en-US" dirty="0" smtClean="0"/>
              <a:t>&gt; </a:t>
            </a:r>
            <a:r>
              <a:rPr lang="en-US" dirty="0" err="1"/>
              <a:t>foaf:knows</a:t>
            </a:r>
            <a:r>
              <a:rPr lang="en-US" dirty="0"/>
              <a:t> ?person 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SERVICE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&lt;http://</a:t>
            </a:r>
            <a:r>
              <a:rPr lang="en-US" dirty="0" smtClean="0"/>
              <a:t>people.example.org/SPARQL&gt;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{   </a:t>
            </a:r>
            <a:r>
              <a:rPr lang="en-US" dirty="0"/>
              <a:t>?person </a:t>
            </a:r>
            <a:r>
              <a:rPr lang="en-US" dirty="0" err="1"/>
              <a:t>foaf:name</a:t>
            </a:r>
            <a:r>
              <a:rPr lang="en-US" dirty="0"/>
              <a:t> ?name . } 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Вычисляются значения переменных (</a:t>
            </a:r>
            <a:r>
              <a:rPr lang="en-US" dirty="0"/>
              <a:t>?</a:t>
            </a:r>
            <a:r>
              <a:rPr lang="en-US" dirty="0" smtClean="0"/>
              <a:t>person</a:t>
            </a:r>
            <a:r>
              <a:rPr lang="ru-RU" dirty="0" smtClean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Вложенный запрос приводится к </a:t>
            </a:r>
            <a:r>
              <a:rPr lang="ru-RU" dirty="0"/>
              <a:t>самостоятельному 	</a:t>
            </a:r>
            <a:r>
              <a:rPr lang="ru-RU" dirty="0" smtClean="0"/>
              <a:t>			</a:t>
            </a:r>
            <a:r>
              <a:rPr lang="en-US" dirty="0" smtClean="0"/>
              <a:t>VALUES </a:t>
            </a:r>
            <a:r>
              <a:rPr lang="en-US" dirty="0"/>
              <a:t>?person { </a:t>
            </a:r>
            <a:r>
              <a:rPr lang="en-US" dirty="0" smtClean="0"/>
              <a:t>&lt;</a:t>
            </a:r>
            <a:r>
              <a:rPr lang="ru-RU" dirty="0" smtClean="0"/>
              <a:t>Боб</a:t>
            </a:r>
            <a:r>
              <a:rPr lang="en-US" dirty="0" smtClean="0"/>
              <a:t>&gt;, …} </a:t>
            </a:r>
            <a:r>
              <a:rPr lang="ru-RU" dirty="0" smtClean="0"/>
              <a:t>							</a:t>
            </a:r>
            <a:r>
              <a:rPr lang="en-US" dirty="0" smtClean="0"/>
              <a:t>WHERE </a:t>
            </a:r>
            <a:r>
              <a:rPr lang="en-US" dirty="0"/>
              <a:t>{  ?person </a:t>
            </a:r>
            <a:r>
              <a:rPr lang="en-US" dirty="0" err="1"/>
              <a:t>foaf:name</a:t>
            </a:r>
            <a:r>
              <a:rPr lang="en-US" dirty="0"/>
              <a:t> ?name </a:t>
            </a:r>
            <a:r>
              <a:rPr lang="en-US" dirty="0" smtClean="0"/>
              <a:t> }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Отправляется запрос по </a:t>
            </a:r>
            <a:r>
              <a:rPr lang="en-US" dirty="0" smtClean="0"/>
              <a:t>SPARQL</a:t>
            </a:r>
            <a:r>
              <a:rPr lang="ru-RU" dirty="0" smtClean="0"/>
              <a:t> протоколу.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Результат </a:t>
            </a:r>
            <a:r>
              <a:rPr lang="en-US" dirty="0" smtClean="0"/>
              <a:t>XML</a:t>
            </a:r>
            <a:r>
              <a:rPr lang="ru-RU" dirty="0" smtClean="0"/>
              <a:t> или </a:t>
            </a:r>
            <a:r>
              <a:rPr lang="en-US" dirty="0" smtClean="0"/>
              <a:t>JSON</a:t>
            </a:r>
            <a:r>
              <a:rPr lang="ru-RU" dirty="0" smtClean="0"/>
              <a:t> транслируется в таблицу значений переменных.</a:t>
            </a:r>
          </a:p>
          <a:p>
            <a:pPr marL="457200" indent="-457200">
              <a:buFont typeface="+mj-lt"/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309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Sparql</a:t>
            </a:r>
            <a:r>
              <a:rPr lang="en-US" sz="3200" b="1" dirty="0" smtClean="0"/>
              <a:t>-</a:t>
            </a:r>
            <a:r>
              <a:rPr lang="ru-RU" sz="3200" b="1" dirty="0" smtClean="0"/>
              <a:t>машина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904999"/>
            <a:ext cx="8229600" cy="3962401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Узел дерева запроса SBT – функция выполнения</a:t>
            </a:r>
          </a:p>
          <a:p>
            <a:r>
              <a:rPr lang="ru-RU" dirty="0" smtClean="0"/>
              <a:t>Абстрактный узел дерева содержит функцию выполнения </a:t>
            </a:r>
            <a:r>
              <a:rPr lang="en-US" dirty="0" smtClean="0"/>
              <a:t>F({Row} =&gt; {Row})</a:t>
            </a:r>
          </a:p>
          <a:p>
            <a:r>
              <a:rPr lang="ru-RU" dirty="0" smtClean="0"/>
              <a:t>Потомки узла – </a:t>
            </a:r>
            <a:r>
              <a:rPr lang="ru-RU" dirty="0" err="1" smtClean="0"/>
              <a:t>подузлы</a:t>
            </a:r>
            <a:endParaRPr lang="ru-RU" dirty="0" smtClean="0"/>
          </a:p>
          <a:p>
            <a:r>
              <a:rPr lang="en-US" dirty="0" smtClean="0"/>
              <a:t>SBT –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выражение</a:t>
            </a:r>
          </a:p>
          <a:p>
            <a:r>
              <a:rPr lang="ru-RU" dirty="0" smtClean="0"/>
              <a:t>Прямая интерпретация </a:t>
            </a:r>
            <a:r>
              <a:rPr lang="en-US" dirty="0" smtClean="0"/>
              <a:t>SBT</a:t>
            </a:r>
          </a:p>
          <a:p>
            <a:r>
              <a:rPr lang="ru-RU" dirty="0" smtClean="0"/>
              <a:t>Накладные расходы на интерпретацию </a:t>
            </a:r>
            <a:r>
              <a:rPr lang="en-US" dirty="0" smtClean="0"/>
              <a:t>&lt; 10%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Хранилище триплетов </a:t>
            </a:r>
            <a:r>
              <a:rPr lang="en-US" sz="3200" b="1" dirty="0" smtClean="0"/>
              <a:t>(Triple Store)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Реализуется в библиотеке </a:t>
            </a:r>
            <a:r>
              <a:rPr lang="en-US" dirty="0" err="1" smtClean="0"/>
              <a:t>PolarDB</a:t>
            </a:r>
            <a:r>
              <a:rPr lang="ru-RU" dirty="0" smtClean="0"/>
              <a:t> </a:t>
            </a:r>
          </a:p>
          <a:p>
            <a:r>
              <a:rPr lang="ru-RU" dirty="0" smtClean="0"/>
              <a:t>Используются строковые значения </a:t>
            </a:r>
            <a:r>
              <a:rPr lang="en-US" dirty="0" smtClean="0"/>
              <a:t>Entities </a:t>
            </a:r>
            <a:r>
              <a:rPr lang="ru-RU" dirty="0" smtClean="0"/>
              <a:t>или целочисленное кодирование;</a:t>
            </a:r>
          </a:p>
          <a:p>
            <a:r>
              <a:rPr lang="ru-RU" dirty="0" smtClean="0"/>
              <a:t>Таблица триплетов (</a:t>
            </a:r>
            <a:r>
              <a:rPr lang="en-US" dirty="0" smtClean="0"/>
              <a:t>s, p, o</a:t>
            </a:r>
            <a:r>
              <a:rPr lang="ru-RU" dirty="0" smtClean="0"/>
              <a:t>):</a:t>
            </a:r>
          </a:p>
          <a:p>
            <a:pPr>
              <a:buNone/>
            </a:pPr>
            <a:r>
              <a:rPr lang="en-US" dirty="0" smtClean="0"/>
              <a:t>{Turtle&lt;Code, Code, </a:t>
            </a:r>
            <a:r>
              <a:rPr lang="en-US" dirty="0" err="1" smtClean="0"/>
              <a:t>ObjectVariants</a:t>
            </a:r>
            <a:r>
              <a:rPr lang="en-US" dirty="0" smtClean="0"/>
              <a:t>&gt;} </a:t>
            </a:r>
            <a:r>
              <a:rPr lang="ru-RU" dirty="0" smtClean="0"/>
              <a:t> </a:t>
            </a:r>
          </a:p>
          <a:p>
            <a:r>
              <a:rPr lang="ru-RU" dirty="0" smtClean="0"/>
              <a:t>Индексы к таблице:</a:t>
            </a:r>
            <a:endParaRPr lang="en-US" dirty="0" smtClean="0"/>
          </a:p>
          <a:p>
            <a:pPr>
              <a:buFontTx/>
              <a:buChar char="-"/>
            </a:pPr>
            <a:r>
              <a:rPr lang="ru-RU" dirty="0" smtClean="0"/>
              <a:t>Каскадный индекс </a:t>
            </a:r>
            <a:r>
              <a:rPr lang="en-US" dirty="0" err="1" smtClean="0"/>
              <a:t>ps</a:t>
            </a:r>
            <a:r>
              <a:rPr lang="en-US" dirty="0" smtClean="0"/>
              <a:t>, </a:t>
            </a:r>
            <a:r>
              <a:rPr lang="ru-RU" dirty="0" smtClean="0"/>
              <a:t>каскадный индекс </a:t>
            </a:r>
            <a:r>
              <a:rPr lang="en-US" dirty="0" err="1" smtClean="0"/>
              <a:t>po</a:t>
            </a:r>
            <a:endParaRPr lang="en-US" dirty="0" smtClean="0"/>
          </a:p>
          <a:p>
            <a:pPr>
              <a:buFontTx/>
              <a:buChar char="-"/>
            </a:pPr>
            <a:r>
              <a:rPr lang="ru-RU" dirty="0" smtClean="0"/>
              <a:t>Индексы по объекту для поиска через фильтрацию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/>
              <a:t>Методика отладки, испытания и сравнения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Были написаны около 80 </a:t>
            </a:r>
            <a:r>
              <a:rPr lang="en-US" dirty="0" err="1" smtClean="0"/>
              <a:t>Sparql</a:t>
            </a:r>
            <a:r>
              <a:rPr lang="en-US" dirty="0" smtClean="0"/>
              <a:t>-</a:t>
            </a:r>
            <a:r>
              <a:rPr lang="ru-RU" dirty="0" smtClean="0"/>
              <a:t>запросов для отладки разных конструкций на простых тестовых данных, но в сложных конструкциях</a:t>
            </a:r>
          </a:p>
          <a:p>
            <a:r>
              <a:rPr lang="ru-RU" dirty="0" smtClean="0"/>
              <a:t>Генератор </a:t>
            </a:r>
            <a:r>
              <a:rPr lang="en-US" dirty="0" smtClean="0"/>
              <a:t>RDF-</a:t>
            </a:r>
            <a:r>
              <a:rPr lang="ru-RU" dirty="0" smtClean="0"/>
              <a:t>данных и 12 </a:t>
            </a:r>
            <a:r>
              <a:rPr lang="en-US" dirty="0" err="1" smtClean="0"/>
              <a:t>Sparql</a:t>
            </a:r>
            <a:r>
              <a:rPr lang="en-US" dirty="0" smtClean="0"/>
              <a:t>-</a:t>
            </a:r>
            <a:r>
              <a:rPr lang="ru-RU" dirty="0" smtClean="0"/>
              <a:t>запросов </a:t>
            </a:r>
            <a:r>
              <a:rPr lang="en-US" dirty="0" smtClean="0"/>
              <a:t>BSBM</a:t>
            </a:r>
            <a:endParaRPr lang="ru-RU" dirty="0" smtClean="0"/>
          </a:p>
          <a:p>
            <a:r>
              <a:rPr lang="ru-RU" dirty="0" smtClean="0"/>
              <a:t>Сравнение с результатами прогона ряда запросов с </a:t>
            </a:r>
            <a:r>
              <a:rPr lang="en-US" dirty="0" smtClean="0"/>
              <a:t>Open Link Virtuoso</a:t>
            </a:r>
          </a:p>
          <a:p>
            <a:pPr lvl="1"/>
            <a:r>
              <a:rPr lang="ru-RU" dirty="0" smtClean="0"/>
              <a:t>По результатам</a:t>
            </a:r>
          </a:p>
          <a:p>
            <a:pPr lvl="1"/>
            <a:r>
              <a:rPr lang="ru-RU" dirty="0" smtClean="0"/>
              <a:t>По времени выполнения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Эволюция понятий и языков разметки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Гипертекст – композиция, в которой есть тексты, ссылки, мультимедиа контент</a:t>
            </a:r>
          </a:p>
          <a:p>
            <a:r>
              <a:rPr lang="ru-RU" dirty="0" smtClean="0"/>
              <a:t>Язык разметки (</a:t>
            </a:r>
            <a:r>
              <a:rPr lang="en-US" dirty="0" smtClean="0"/>
              <a:t>Markup Language)</a:t>
            </a:r>
            <a:r>
              <a:rPr lang="ru-RU" dirty="0" smtClean="0"/>
              <a:t> – правила включения в текст формализованных конструкций, превращающий его в иерархическое построение</a:t>
            </a:r>
          </a:p>
          <a:p>
            <a:r>
              <a:rPr lang="ru-RU" dirty="0"/>
              <a:t> </a:t>
            </a:r>
            <a:r>
              <a:rPr lang="en-US" dirty="0"/>
              <a:t>GML </a:t>
            </a:r>
            <a:r>
              <a:rPr lang="ru-RU" dirty="0"/>
              <a:t>и </a:t>
            </a:r>
            <a:r>
              <a:rPr lang="en-US" dirty="0"/>
              <a:t>SGML (Standard Generalized Markup Language) – </a:t>
            </a:r>
            <a:r>
              <a:rPr lang="ru-RU" dirty="0"/>
              <a:t>язык и метаязык разметки</a:t>
            </a:r>
          </a:p>
          <a:p>
            <a:r>
              <a:rPr lang="en-US" dirty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Language), 1986-1991 – </a:t>
            </a:r>
            <a:r>
              <a:rPr lang="ru-RU" dirty="0"/>
              <a:t>прикладной язык для </a:t>
            </a:r>
            <a:r>
              <a:rPr lang="en-US" dirty="0"/>
              <a:t>Web-</a:t>
            </a:r>
            <a:r>
              <a:rPr lang="ru-RU" dirty="0"/>
              <a:t>страниц</a:t>
            </a:r>
            <a:r>
              <a:rPr lang="en-US" dirty="0"/>
              <a:t> </a:t>
            </a:r>
            <a:endParaRPr lang="ru-RU" dirty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6264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/>
              <a:t>Результаты сравнения систем на </a:t>
            </a:r>
            <a:r>
              <a:rPr lang="en-US" sz="3600" b="1" dirty="0" smtClean="0"/>
              <a:t>BSBM</a:t>
            </a:r>
            <a:r>
              <a:rPr lang="ru-RU" dirty="0" smtClean="0"/>
              <a:t> 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0" y="1600200"/>
          <a:ext cx="914400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347"/>
                <a:gridCol w="653453"/>
                <a:gridCol w="609600"/>
                <a:gridCol w="609600"/>
                <a:gridCol w="609600"/>
                <a:gridCol w="685800"/>
                <a:gridCol w="580294"/>
                <a:gridCol w="703385"/>
                <a:gridCol w="703385"/>
                <a:gridCol w="703385"/>
                <a:gridCol w="703385"/>
                <a:gridCol w="703385"/>
                <a:gridCol w="703385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Virtuoso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82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Polar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Times New Roman"/>
                          <a:cs typeface="Calibri"/>
                        </a:rPr>
                        <a:t>401</a:t>
                      </a:r>
                      <a:endParaRPr lang="ru-RU" sz="18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240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500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539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8.6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9.6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286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955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854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508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1441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Times New Roman"/>
                          <a:cs typeface="Calibri"/>
                        </a:rPr>
                        <a:t>366</a:t>
                      </a:r>
                      <a:endParaRPr lang="ru-RU" sz="18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Polar</a:t>
                      </a:r>
                      <a:r>
                        <a:rPr lang="en-US" baseline="0" dirty="0" smtClean="0"/>
                        <a:t> +</a:t>
                      </a:r>
                      <a:r>
                        <a:rPr lang="en-US" dirty="0" smtClean="0"/>
                        <a:t>cache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Times New Roman"/>
                          <a:cs typeface="Calibri"/>
                        </a:rPr>
                        <a:t>1350</a:t>
                      </a:r>
                      <a:endParaRPr lang="ru-RU" sz="18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1046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435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2594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33.3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Times New Roman"/>
                          <a:cs typeface="Calibri"/>
                        </a:rPr>
                        <a:t>1388</a:t>
                      </a:r>
                      <a:endParaRPr lang="ru-RU" sz="18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3316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2478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1937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Calibri"/>
                        </a:rPr>
                        <a:t>4570</a:t>
                      </a:r>
                      <a:endParaRPr lang="ru-RU" sz="180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Times New Roman"/>
                          <a:cs typeface="Calibri"/>
                        </a:rPr>
                        <a:t>3319</a:t>
                      </a:r>
                      <a:endParaRPr lang="ru-RU" sz="18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38862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Таблица 1. Сопоставление решения авторов с </a:t>
            </a:r>
            <a:r>
              <a:rPr lang="ru-RU" dirty="0" err="1" smtClean="0"/>
              <a:t>Virtuoso</a:t>
            </a:r>
            <a:r>
              <a:rPr lang="ru-RU" dirty="0" smtClean="0"/>
              <a:t> на берлинских тестах, </a:t>
            </a:r>
            <a:r>
              <a:rPr lang="ru-RU" dirty="0" err="1" smtClean="0"/>
              <a:t>QpS</a:t>
            </a:r>
            <a:r>
              <a:rPr lang="ru-RU" dirty="0" smtClean="0"/>
              <a:t> (</a:t>
            </a:r>
            <a:r>
              <a:rPr lang="en-US" dirty="0" smtClean="0"/>
              <a:t>Q</a:t>
            </a:r>
            <a:r>
              <a:rPr lang="ru-RU" dirty="0" err="1" smtClean="0"/>
              <a:t>ueries</a:t>
            </a:r>
            <a:r>
              <a:rPr lang="ru-RU" dirty="0" smtClean="0"/>
              <a:t> </a:t>
            </a:r>
            <a:r>
              <a:rPr lang="en-US" dirty="0" smtClean="0"/>
              <a:t>per Second</a:t>
            </a:r>
            <a:r>
              <a:rPr lang="ru-RU" dirty="0" smtClean="0"/>
              <a:t>) </a:t>
            </a:r>
            <a:r>
              <a:rPr lang="en-US" dirty="0" smtClean="0"/>
              <a:t>. </a:t>
            </a:r>
            <a:endParaRPr lang="ru-RU" dirty="0" smtClean="0"/>
          </a:p>
          <a:p>
            <a:r>
              <a:rPr lang="ru-RU" dirty="0" smtClean="0"/>
              <a:t>Конфигурация: </a:t>
            </a:r>
            <a:r>
              <a:rPr lang="en-US" dirty="0" smtClean="0"/>
              <a:t>Intel Core i7, 16 </a:t>
            </a:r>
            <a:r>
              <a:rPr lang="en-US" dirty="0" err="1" smtClean="0"/>
              <a:t>Gb</a:t>
            </a:r>
            <a:r>
              <a:rPr lang="en-US" dirty="0" smtClean="0"/>
              <a:t> RAM, 64-разрядная Windows 7</a:t>
            </a:r>
            <a:endParaRPr lang="ru-RU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тек</a:t>
            </a:r>
            <a:r>
              <a:rPr lang="en-US" dirty="0" smtClean="0"/>
              <a:t>c</a:t>
            </a:r>
            <a:r>
              <a:rPr lang="ru-RU" dirty="0" smtClean="0"/>
              <a:t>та </a:t>
            </a:r>
            <a:r>
              <a:rPr lang="en-US" dirty="0" smtClean="0"/>
              <a:t>SGML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916832"/>
            <a:ext cx="8352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&lt;!DOCTYPE </a:t>
            </a:r>
            <a:r>
              <a:rPr lang="en-US" dirty="0" err="1"/>
              <a:t>motd</a:t>
            </a:r>
            <a:r>
              <a:rPr lang="en-US" dirty="0"/>
              <a:t> [ &lt;![ ... &gt;]&gt;</a:t>
            </a:r>
          </a:p>
          <a:p>
            <a:r>
              <a:rPr lang="en-US" dirty="0"/>
              <a:t>&lt;</a:t>
            </a:r>
            <a:r>
              <a:rPr lang="en-US" dirty="0" err="1"/>
              <a:t>motd</a:t>
            </a:r>
            <a:r>
              <a:rPr lang="en-US" dirty="0"/>
              <a:t>&gt;</a:t>
            </a:r>
          </a:p>
          <a:p>
            <a:r>
              <a:rPr lang="en-US" dirty="0"/>
              <a:t>&lt;!-- created: 2003-12-12 --&gt;</a:t>
            </a:r>
          </a:p>
          <a:p>
            <a:r>
              <a:rPr lang="en-US" dirty="0"/>
              <a:t>  </a:t>
            </a:r>
            <a:r>
              <a:rPr lang="en-US" dirty="0" smtClean="0"/>
              <a:t>  &lt;</a:t>
            </a:r>
            <a:r>
              <a:rPr lang="en-US" dirty="0"/>
              <a:t>sentence&gt;Do not throw out the &lt;keep&gt;baby&lt;/&gt;</a:t>
            </a:r>
          </a:p>
          <a:p>
            <a:r>
              <a:rPr lang="en-US" dirty="0"/>
              <a:t>  </a:t>
            </a:r>
            <a:r>
              <a:rPr lang="en-US" dirty="0" smtClean="0"/>
              <a:t>  with </a:t>
            </a:r>
            <a:r>
              <a:rPr lang="en-US" dirty="0"/>
              <a:t>the</a:t>
            </a:r>
          </a:p>
          <a:p>
            <a:r>
              <a:rPr lang="en-US" dirty="0"/>
              <a:t>  </a:t>
            </a:r>
            <a:r>
              <a:rPr lang="en-US" dirty="0" smtClean="0"/>
              <a:t>  &lt;</a:t>
            </a:r>
            <a:r>
              <a:rPr lang="en-US" dirty="0"/>
              <a:t>refuse&gt;dirty&lt;/&gt;</a:t>
            </a:r>
          </a:p>
          <a:p>
            <a:r>
              <a:rPr lang="en-US" dirty="0"/>
              <a:t>  </a:t>
            </a:r>
            <a:r>
              <a:rPr lang="en-US" dirty="0" smtClean="0"/>
              <a:t>  &lt;</a:t>
            </a:r>
            <a:r>
              <a:rPr lang="en-US" dirty="0"/>
              <a:t>refuse&gt;stinky&lt;/&gt;</a:t>
            </a:r>
          </a:p>
          <a:p>
            <a:r>
              <a:rPr lang="en-US" dirty="0"/>
              <a:t>  </a:t>
            </a:r>
            <a:r>
              <a:rPr lang="en-US" dirty="0" smtClean="0"/>
              <a:t>  &lt;</a:t>
            </a:r>
            <a:r>
              <a:rPr lang="en-US" dirty="0"/>
              <a:t>refuse&gt;bathwater&lt;/&gt;</a:t>
            </a:r>
          </a:p>
          <a:p>
            <a:r>
              <a:rPr lang="en-US" dirty="0"/>
              <a:t>  &lt;/&gt;</a:t>
            </a:r>
          </a:p>
          <a:p>
            <a:r>
              <a:rPr lang="en-US" dirty="0"/>
              <a:t>&lt;!-- finish this later --&gt;</a:t>
            </a:r>
          </a:p>
          <a:p>
            <a:r>
              <a:rPr lang="en-US" dirty="0"/>
              <a:t>&lt;/</a:t>
            </a:r>
            <a:r>
              <a:rPr lang="en-US" dirty="0" err="1"/>
              <a:t>motd</a:t>
            </a:r>
            <a:r>
              <a:rPr lang="en-US" dirty="0"/>
              <a:t>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748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XML?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</a:t>
            </a:r>
            <a:r>
              <a:rPr lang="en-US" dirty="0"/>
              <a:t>(</a:t>
            </a:r>
            <a:r>
              <a:rPr lang="en-US" dirty="0" err="1"/>
              <a:t>eXtendable</a:t>
            </a:r>
            <a:r>
              <a:rPr lang="en-US" dirty="0"/>
              <a:t> Markup Language</a:t>
            </a:r>
            <a:r>
              <a:rPr lang="en-US" dirty="0" smtClean="0"/>
              <a:t>)</a:t>
            </a:r>
            <a:r>
              <a:rPr lang="ru-RU" dirty="0" smtClean="0"/>
              <a:t>, 1998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/>
              <a:t>это способ представления структурированных данных</a:t>
            </a:r>
            <a:r>
              <a:rPr lang="en-US" dirty="0"/>
              <a:t> </a:t>
            </a:r>
            <a:r>
              <a:rPr lang="ru-RU" dirty="0"/>
              <a:t>в виде текста </a:t>
            </a:r>
          </a:p>
          <a:p>
            <a:r>
              <a:rPr lang="ru-RU" dirty="0" smtClean="0"/>
              <a:t>Лаконичность и простота</a:t>
            </a:r>
          </a:p>
          <a:p>
            <a:r>
              <a:rPr lang="ru-RU" dirty="0" smtClean="0"/>
              <a:t>Использование </a:t>
            </a:r>
            <a:r>
              <a:rPr lang="en-US" dirty="0" smtClean="0"/>
              <a:t>Unicode</a:t>
            </a:r>
          </a:p>
          <a:p>
            <a:r>
              <a:rPr lang="ru-RU" dirty="0" smtClean="0"/>
              <a:t>Универсальность и тотальная применимость</a:t>
            </a:r>
          </a:p>
          <a:p>
            <a:r>
              <a:rPr lang="ru-RU" dirty="0" smtClean="0"/>
              <a:t>Наличие средств описания грамматик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4359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устроен формат </a:t>
            </a:r>
            <a:r>
              <a:rPr lang="en-US" dirty="0" smtClean="0"/>
              <a:t>XML?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556792"/>
            <a:ext cx="79208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&lt;?xml version=“1.0” encoding=“windows-1251” ?&gt;</a:t>
            </a:r>
          </a:p>
          <a:p>
            <a:r>
              <a:rPr lang="en-US" dirty="0" smtClean="0"/>
              <a:t>&lt;!DOCTYPE … </a:t>
            </a:r>
            <a:r>
              <a:rPr lang="ru-RU" dirty="0" smtClean="0"/>
              <a:t>Спецификации и определения</a:t>
            </a:r>
            <a:endParaRPr lang="en-US" dirty="0" smtClean="0"/>
          </a:p>
          <a:p>
            <a:r>
              <a:rPr lang="en-US" dirty="0"/>
              <a:t>&gt;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mainelement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Тексты</a:t>
            </a:r>
          </a:p>
          <a:p>
            <a:r>
              <a:rPr lang="ru-RU" dirty="0"/>
              <a:t> </a:t>
            </a:r>
            <a:r>
              <a:rPr lang="ru-RU" dirty="0" smtClean="0"/>
              <a:t>  </a:t>
            </a:r>
            <a:r>
              <a:rPr lang="en-US" dirty="0" smtClean="0"/>
              <a:t> &lt;sublement1 att1=“value1” att2=“value2”&gt;</a:t>
            </a:r>
          </a:p>
          <a:p>
            <a:r>
              <a:rPr lang="en-US" dirty="0"/>
              <a:t> </a:t>
            </a:r>
            <a:r>
              <a:rPr lang="en-US" dirty="0" smtClean="0"/>
              <a:t>       Texts</a:t>
            </a:r>
          </a:p>
          <a:p>
            <a:r>
              <a:rPr lang="en-US" dirty="0"/>
              <a:t> </a:t>
            </a:r>
            <a:r>
              <a:rPr lang="en-US" dirty="0" smtClean="0"/>
              <a:t>       &lt;</a:t>
            </a:r>
            <a:r>
              <a:rPr lang="en-US" dirty="0" err="1" smtClean="0"/>
              <a:t>subsubelement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          … </a:t>
            </a:r>
          </a:p>
          <a:p>
            <a:r>
              <a:rPr lang="en-US" dirty="0"/>
              <a:t>  </a:t>
            </a:r>
            <a:r>
              <a:rPr lang="en-US" dirty="0" smtClean="0"/>
              <a:t>       &lt;/</a:t>
            </a:r>
            <a:r>
              <a:rPr lang="en-US" dirty="0" err="1" smtClean="0"/>
              <a:t>subsubelement</a:t>
            </a:r>
            <a:r>
              <a:rPr lang="en-US" dirty="0"/>
              <a:t>&gt; </a:t>
            </a:r>
            <a:endParaRPr lang="en-US" dirty="0" smtClean="0"/>
          </a:p>
          <a:p>
            <a:r>
              <a:rPr lang="en-US" dirty="0" smtClean="0"/>
              <a:t>     &lt;/sublement1</a:t>
            </a:r>
            <a:r>
              <a:rPr lang="en-US" dirty="0"/>
              <a:t>&gt;</a:t>
            </a:r>
            <a:r>
              <a:rPr lang="en-US" dirty="0" smtClean="0"/>
              <a:t>    </a:t>
            </a:r>
            <a:endParaRPr lang="ru-RU" dirty="0" smtClean="0"/>
          </a:p>
          <a:p>
            <a:r>
              <a:rPr lang="ru-RU" dirty="0" smtClean="0"/>
              <a:t> </a:t>
            </a:r>
            <a:r>
              <a:rPr lang="en-US" dirty="0" smtClean="0"/>
              <a:t>   </a:t>
            </a:r>
            <a:r>
              <a:rPr lang="ru-RU" dirty="0" smtClean="0"/>
              <a:t>Тексты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 err="1" smtClean="0"/>
              <a:t>mainelement</a:t>
            </a:r>
            <a:r>
              <a:rPr lang="en-US" dirty="0"/>
              <a:t>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594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smtClean="0"/>
              <a:t>Алфавит и лексика </a:t>
            </a:r>
            <a:r>
              <a:rPr lang="en-US" dirty="0" smtClean="0"/>
              <a:t>XML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2060848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Старый подход: символ это байт (8 битов). Кодируется до 256 символов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05273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Текст – это набор символов. Что такое символ? 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3573016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Новый подход: символ это 2 байта (16 битов). Кодируется до 65536 символов 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477" y="908720"/>
            <a:ext cx="3733523" cy="3267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293096"/>
            <a:ext cx="40005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293095"/>
            <a:ext cx="3960440" cy="3047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Кодировки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980728"/>
            <a:ext cx="8280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tooltip="ISO 646"/>
              </a:rPr>
              <a:t>ISO 646</a:t>
            </a:r>
            <a:endParaRPr lang="en-US" dirty="0" smtClean="0"/>
          </a:p>
          <a:p>
            <a:pPr lvl="1"/>
            <a:r>
              <a:rPr lang="en-US" dirty="0" smtClean="0">
                <a:hlinkClick r:id="rId3" tooltip="ASCII"/>
              </a:rPr>
              <a:t>ASCII</a:t>
            </a:r>
            <a:endParaRPr lang="en-US" dirty="0" smtClean="0"/>
          </a:p>
          <a:p>
            <a:r>
              <a:rPr lang="ru-RU" dirty="0" smtClean="0"/>
              <a:t>Кодировки </a:t>
            </a:r>
            <a:r>
              <a:rPr lang="en-US" dirty="0" smtClean="0">
                <a:hlinkClick r:id="rId4" tooltip="Microsoft Windows"/>
              </a:rPr>
              <a:t>Microsoft Windows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5" tooltip="Windows-1250"/>
              </a:rPr>
              <a:t>Windows-1250</a:t>
            </a:r>
            <a:r>
              <a:rPr lang="en-US" dirty="0" smtClean="0"/>
              <a:t> </a:t>
            </a:r>
            <a:r>
              <a:rPr lang="ru-RU" dirty="0" smtClean="0"/>
              <a:t>для языков Центральной Европы, которые используют латинское написание букв (польский, чешский, словацкий, венгерский, словенский, хорватский, румынский и албанский)</a:t>
            </a:r>
          </a:p>
          <a:p>
            <a:pPr lvl="1"/>
            <a:r>
              <a:rPr lang="en-US" dirty="0" smtClean="0">
                <a:hlinkClick r:id="rId6" tooltip="Windows-1251"/>
              </a:rPr>
              <a:t>Windows-1251</a:t>
            </a:r>
            <a:r>
              <a:rPr lang="en-US" dirty="0" smtClean="0"/>
              <a:t> </a:t>
            </a:r>
            <a:r>
              <a:rPr lang="ru-RU" dirty="0" smtClean="0"/>
              <a:t>для кириллических алфавитов</a:t>
            </a:r>
          </a:p>
          <a:p>
            <a:pPr lvl="1"/>
            <a:r>
              <a:rPr lang="en-US" dirty="0" smtClean="0">
                <a:hlinkClick r:id="rId7" tooltip="Windows-1252"/>
              </a:rPr>
              <a:t>Windows-1252</a:t>
            </a:r>
            <a:r>
              <a:rPr lang="en-US" dirty="0" smtClean="0"/>
              <a:t> </a:t>
            </a:r>
            <a:r>
              <a:rPr lang="ru-RU" dirty="0" smtClean="0"/>
              <a:t>для западных языков</a:t>
            </a:r>
          </a:p>
          <a:p>
            <a:pPr lvl="1"/>
            <a:r>
              <a:rPr lang="en-US" dirty="0" smtClean="0">
                <a:hlinkClick r:id="rId8" tooltip="Windows-1253"/>
              </a:rPr>
              <a:t>Windows-1253</a:t>
            </a:r>
            <a:r>
              <a:rPr lang="en-US" dirty="0" smtClean="0"/>
              <a:t> </a:t>
            </a:r>
            <a:r>
              <a:rPr lang="ru-RU" dirty="0" smtClean="0"/>
              <a:t>для греческого языка</a:t>
            </a:r>
          </a:p>
          <a:p>
            <a:pPr lvl="1"/>
            <a:r>
              <a:rPr lang="en-US" dirty="0" smtClean="0">
                <a:hlinkClick r:id="rId9" tooltip="Windows-1254"/>
              </a:rPr>
              <a:t>Windows-1254</a:t>
            </a:r>
            <a:r>
              <a:rPr lang="en-US" dirty="0" smtClean="0"/>
              <a:t> </a:t>
            </a:r>
            <a:r>
              <a:rPr lang="ru-RU" dirty="0" smtClean="0"/>
              <a:t>для турецкого языка</a:t>
            </a:r>
          </a:p>
          <a:p>
            <a:pPr lvl="1"/>
            <a:r>
              <a:rPr lang="en-US" dirty="0" smtClean="0">
                <a:hlinkClick r:id="rId10" tooltip="Windows-1255 (страница отсутствует)"/>
              </a:rPr>
              <a:t>Windows-1255</a:t>
            </a:r>
            <a:r>
              <a:rPr lang="en-US" dirty="0" smtClean="0"/>
              <a:t> </a:t>
            </a:r>
            <a:r>
              <a:rPr lang="ru-RU" dirty="0" smtClean="0"/>
              <a:t>для иврита</a:t>
            </a:r>
          </a:p>
          <a:p>
            <a:pPr lvl="1"/>
            <a:r>
              <a:rPr lang="en-US" dirty="0" smtClean="0">
                <a:hlinkClick r:id="rId11" tooltip="Windows-1256 (страница отсутствует)"/>
              </a:rPr>
              <a:t>Windows-1256</a:t>
            </a:r>
            <a:r>
              <a:rPr lang="en-US" dirty="0" smtClean="0"/>
              <a:t> </a:t>
            </a:r>
            <a:r>
              <a:rPr lang="ru-RU" dirty="0" smtClean="0"/>
              <a:t>для арабского языка</a:t>
            </a:r>
          </a:p>
          <a:p>
            <a:pPr lvl="1"/>
            <a:r>
              <a:rPr lang="en-US" dirty="0" smtClean="0">
                <a:hlinkClick r:id="rId12" tooltip="Windows-1257 (страница отсутствует)"/>
              </a:rPr>
              <a:t>Windows-1257</a:t>
            </a:r>
            <a:r>
              <a:rPr lang="en-US" dirty="0" smtClean="0"/>
              <a:t> </a:t>
            </a:r>
            <a:r>
              <a:rPr lang="ru-RU" dirty="0" smtClean="0"/>
              <a:t>для балтийских языков</a:t>
            </a:r>
          </a:p>
          <a:p>
            <a:pPr lvl="1"/>
            <a:r>
              <a:rPr lang="en-US" dirty="0" smtClean="0">
                <a:hlinkClick r:id="rId13" tooltip="Windows-1258 (страница отсутствует)"/>
              </a:rPr>
              <a:t>Windows-1258</a:t>
            </a:r>
            <a:r>
              <a:rPr lang="en-US" dirty="0" smtClean="0"/>
              <a:t> </a:t>
            </a:r>
            <a:r>
              <a:rPr lang="ru-RU" dirty="0" smtClean="0"/>
              <a:t>для вьетнамского языка</a:t>
            </a:r>
          </a:p>
          <a:p>
            <a:r>
              <a:rPr lang="en-US" dirty="0" err="1" smtClean="0">
                <a:hlinkClick r:id="rId14" tooltip="MacRoman"/>
              </a:rPr>
              <a:t>MacRoman</a:t>
            </a:r>
            <a:r>
              <a:rPr lang="en-US" dirty="0" smtClean="0"/>
              <a:t>, </a:t>
            </a:r>
            <a:r>
              <a:rPr lang="en-US" dirty="0" err="1" smtClean="0">
                <a:hlinkClick r:id="rId15" tooltip="MacCyrillic"/>
              </a:rPr>
              <a:t>MacCyrillic</a:t>
            </a:r>
            <a:endParaRPr lang="en-US" dirty="0" smtClean="0"/>
          </a:p>
          <a:p>
            <a:r>
              <a:rPr lang="ru-RU" dirty="0" smtClean="0">
                <a:hlinkClick r:id="rId16" tooltip="КОИ8"/>
              </a:rPr>
              <a:t>КОИ8</a:t>
            </a:r>
            <a:r>
              <a:rPr lang="ru-RU" dirty="0" smtClean="0"/>
              <a:t> (</a:t>
            </a:r>
            <a:r>
              <a:rPr lang="en-US" dirty="0" smtClean="0"/>
              <a:t>KOI8-R, KOI8-U…), </a:t>
            </a:r>
            <a:r>
              <a:rPr lang="ru-RU" dirty="0" smtClean="0">
                <a:hlinkClick r:id="rId17" tooltip="КОИ-7"/>
              </a:rPr>
              <a:t>КОИ-7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Code Page (</a:t>
            </a:r>
            <a:r>
              <a:rPr lang="ru-RU" dirty="0" smtClean="0"/>
              <a:t>8 битов) – таблица из 256 значений символов </a:t>
            </a:r>
            <a:r>
              <a:rPr lang="en-US" dirty="0" smtClean="0"/>
              <a:t>Unicode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Кодирование задается прямо в </a:t>
            </a:r>
            <a:r>
              <a:rPr lang="en-US" sz="2800" dirty="0" smtClean="0"/>
              <a:t>XML-</a:t>
            </a:r>
            <a:r>
              <a:rPr lang="ru-RU" sz="2800" dirty="0" smtClean="0"/>
              <a:t>документе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&lt;?xml version=“1.0” encoding=“utf-8” ?&gt;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ru-RU" dirty="0" smtClean="0"/>
              <a:t>Типовые кодировки: </a:t>
            </a:r>
            <a:r>
              <a:rPr lang="en-US" dirty="0" smtClean="0"/>
              <a:t>utf-8, windows-1251, koi8-r</a:t>
            </a:r>
          </a:p>
          <a:p>
            <a:r>
              <a:rPr lang="ru-RU" dirty="0" smtClean="0"/>
              <a:t>Редкая кодировка: </a:t>
            </a:r>
            <a:r>
              <a:rPr lang="en-US" dirty="0" smtClean="0"/>
              <a:t>utf-16 (</a:t>
            </a:r>
            <a:r>
              <a:rPr lang="ru-RU" dirty="0" smtClean="0"/>
              <a:t>по 2 байта на символ)</a:t>
            </a:r>
            <a:endParaRPr lang="en-US" dirty="0" smtClean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39552" y="292494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 smtClean="0">
                <a:latin typeface="+mj-lt"/>
                <a:ea typeface="+mj-ea"/>
                <a:cs typeface="+mj-cs"/>
              </a:rPr>
              <a:t>Лексическая структура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XML-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документа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717032"/>
            <a:ext cx="8136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&lt;?xml version=‘1.0’ encoding=‘</a:t>
            </a:r>
            <a:r>
              <a:rPr lang="ru-RU" dirty="0" smtClean="0"/>
              <a:t>…</a:t>
            </a:r>
            <a:r>
              <a:rPr lang="en-US" dirty="0" smtClean="0"/>
              <a:t>’ ?&gt;</a:t>
            </a:r>
            <a:endParaRPr lang="ru-RU" dirty="0" smtClean="0"/>
          </a:p>
          <a:p>
            <a:r>
              <a:rPr lang="ru-RU" dirty="0" smtClean="0"/>
              <a:t>…</a:t>
            </a:r>
          </a:p>
          <a:p>
            <a:r>
              <a:rPr lang="en-US" dirty="0" smtClean="0"/>
              <a:t>&lt;element att1=‘value1’ att2=‘value “2”’ att3=“value ‘3’ and ‘4’”&gt;</a:t>
            </a:r>
          </a:p>
          <a:p>
            <a:r>
              <a:rPr lang="ru-RU" dirty="0" smtClean="0"/>
              <a:t>… Произвольный текст, кавычки в нем – просто символы …</a:t>
            </a:r>
          </a:p>
          <a:p>
            <a:r>
              <a:rPr lang="ru-RU" dirty="0" smtClean="0"/>
              <a:t>… Специальные символы: </a:t>
            </a:r>
            <a:r>
              <a:rPr lang="en-US" dirty="0" smtClean="0"/>
              <a:t>&amp;</a:t>
            </a:r>
            <a:r>
              <a:rPr lang="en-US" dirty="0" err="1" smtClean="0"/>
              <a:t>lt</a:t>
            </a:r>
            <a:r>
              <a:rPr lang="en-US" dirty="0" smtClean="0"/>
              <a:t>; &amp;</a:t>
            </a:r>
            <a:r>
              <a:rPr lang="en-US" dirty="0" err="1" smtClean="0"/>
              <a:t>gt</a:t>
            </a:r>
            <a:r>
              <a:rPr lang="en-US" dirty="0" smtClean="0"/>
              <a:t>; &amp;amp; &amp;</a:t>
            </a:r>
            <a:r>
              <a:rPr lang="en-US" dirty="0" err="1" smtClean="0"/>
              <a:t>quot</a:t>
            </a:r>
            <a:r>
              <a:rPr lang="en-US" dirty="0" smtClean="0"/>
              <a:t>; (“) &amp;</a:t>
            </a:r>
            <a:r>
              <a:rPr lang="en-US" dirty="0" err="1" smtClean="0"/>
              <a:t>apos</a:t>
            </a:r>
            <a:r>
              <a:rPr lang="en-US" dirty="0" smtClean="0"/>
              <a:t>; (‘)</a:t>
            </a:r>
          </a:p>
          <a:p>
            <a:endParaRPr lang="en-US" dirty="0" smtClean="0"/>
          </a:p>
          <a:p>
            <a:r>
              <a:rPr lang="en-US" dirty="0" smtClean="0"/>
              <a:t>… </a:t>
            </a:r>
            <a:r>
              <a:rPr lang="ru-RU" dirty="0" smtClean="0"/>
              <a:t>Числовые коды символов: </a:t>
            </a:r>
            <a:r>
              <a:rPr lang="en-US" dirty="0" smtClean="0"/>
              <a:t>&amp;#D; </a:t>
            </a:r>
            <a:r>
              <a:rPr lang="ru-RU" dirty="0" smtClean="0"/>
              <a:t>напр. </a:t>
            </a:r>
            <a:r>
              <a:rPr lang="ru-RU" b="1" dirty="0" smtClean="0"/>
              <a:t>&amp;#229;</a:t>
            </a:r>
            <a:r>
              <a:rPr lang="ru-RU" dirty="0" smtClean="0"/>
              <a:t> — (в десятичной форме) представляет букву «а» с маленьким кружком над ней (используется, например, в норвежском языке);</a:t>
            </a:r>
          </a:p>
          <a:p>
            <a:r>
              <a:rPr lang="ru-RU" b="1" dirty="0" smtClean="0"/>
              <a:t>&amp;#x6C34;</a:t>
            </a:r>
            <a:r>
              <a:rPr lang="ru-RU" dirty="0" smtClean="0"/>
              <a:t> — (в шестнадцатеричном) представляет китайский символ для воды</a:t>
            </a:r>
          </a:p>
          <a:p>
            <a:r>
              <a:rPr lang="en-US" dirty="0" smtClean="0"/>
              <a:t>&lt;/element&gt;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4000" dirty="0" smtClean="0"/>
              <a:t>Перечень </a:t>
            </a:r>
            <a:r>
              <a:rPr lang="ru-RU" sz="4000" smtClean="0"/>
              <a:t>основных разделов</a:t>
            </a:r>
            <a:r>
              <a:rPr lang="ru-RU" u="sng" smtClean="0"/>
              <a:t> </a:t>
            </a:r>
            <a:endParaRPr lang="ru-RU" dirty="0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ru-RU" u="sng" dirty="0" smtClean="0"/>
              <a:t>Основы структуризации данных</a:t>
            </a:r>
            <a:r>
              <a:rPr lang="ru-RU" dirty="0" smtClean="0"/>
              <a:t> </a:t>
            </a:r>
          </a:p>
          <a:p>
            <a:pPr lvl="0"/>
            <a:r>
              <a:rPr lang="ru-RU" u="sng" dirty="0" smtClean="0"/>
              <a:t>Иерархические структуры: технологии </a:t>
            </a:r>
            <a:r>
              <a:rPr lang="en-US" u="sng" dirty="0" smtClean="0"/>
              <a:t>XML</a:t>
            </a:r>
            <a:endParaRPr lang="ru-RU" dirty="0" smtClean="0"/>
          </a:p>
          <a:p>
            <a:pPr lvl="0"/>
            <a:r>
              <a:rPr lang="ru-RU" u="sng" dirty="0" smtClean="0"/>
              <a:t>Списки языка программирования </a:t>
            </a:r>
            <a:r>
              <a:rPr lang="en-US" u="sng" dirty="0" smtClean="0"/>
              <a:t>Lisp</a:t>
            </a:r>
            <a:endParaRPr lang="ru-RU" dirty="0" smtClean="0"/>
          </a:p>
          <a:p>
            <a:pPr lvl="0"/>
            <a:r>
              <a:rPr lang="ru-RU" u="sng" dirty="0" smtClean="0"/>
              <a:t>Многомерные структуры языка </a:t>
            </a:r>
            <a:r>
              <a:rPr lang="en-US" u="sng" dirty="0" smtClean="0"/>
              <a:t>APL</a:t>
            </a:r>
            <a:endParaRPr lang="ru-RU" dirty="0" smtClean="0"/>
          </a:p>
          <a:p>
            <a:pPr lvl="0"/>
            <a:r>
              <a:rPr lang="ru-RU" u="sng" dirty="0" smtClean="0"/>
              <a:t>Реляционные таблицы и </a:t>
            </a:r>
            <a:r>
              <a:rPr lang="en-US" u="sng" dirty="0" smtClean="0"/>
              <a:t>SQL</a:t>
            </a:r>
            <a:endParaRPr lang="ru-RU" dirty="0" smtClean="0"/>
          </a:p>
          <a:p>
            <a:pPr lvl="0"/>
            <a:r>
              <a:rPr lang="en-US" u="sng" dirty="0" smtClean="0"/>
              <a:t>SETL </a:t>
            </a:r>
            <a:r>
              <a:rPr lang="ru-RU" u="sng" dirty="0" smtClean="0"/>
              <a:t>– язык построенный на теоретико-множественной парадигме</a:t>
            </a:r>
            <a:endParaRPr lang="ru-RU" dirty="0" smtClean="0"/>
          </a:p>
          <a:p>
            <a:pPr lvl="0"/>
            <a:r>
              <a:rPr lang="en-US" u="sng" dirty="0" smtClean="0"/>
              <a:t>Prolog – </a:t>
            </a:r>
            <a:r>
              <a:rPr lang="ru-RU" u="sng" dirty="0" smtClean="0"/>
              <a:t>язык логического программирования</a:t>
            </a:r>
            <a:endParaRPr lang="ru-RU" dirty="0" smtClean="0"/>
          </a:p>
          <a:p>
            <a:pPr lvl="0"/>
            <a:r>
              <a:rPr lang="en-US" u="sng" dirty="0" smtClean="0"/>
              <a:t>Key-value </a:t>
            </a:r>
            <a:r>
              <a:rPr lang="ru-RU" u="sng" dirty="0" smtClean="0"/>
              <a:t>хранилища данных</a:t>
            </a:r>
            <a:endParaRPr lang="ru-RU" dirty="0" smtClean="0"/>
          </a:p>
          <a:p>
            <a:pPr lvl="0"/>
            <a:r>
              <a:rPr lang="ru-RU" u="sng" dirty="0" smtClean="0"/>
              <a:t>Потоковая парадигма обработки данных</a:t>
            </a:r>
            <a:endParaRPr lang="ru-RU" dirty="0" smtClean="0"/>
          </a:p>
          <a:p>
            <a:pPr lvl="0"/>
            <a:r>
              <a:rPr lang="ru-RU" u="sng" dirty="0" err="1" smtClean="0"/>
              <a:t>Графовые</a:t>
            </a:r>
            <a:r>
              <a:rPr lang="ru-RU" u="sng" dirty="0" smtClean="0"/>
              <a:t> данные: </a:t>
            </a:r>
            <a:r>
              <a:rPr lang="en-US" u="sng" dirty="0" smtClean="0"/>
              <a:t>RDF</a:t>
            </a:r>
            <a:endParaRPr lang="ru-RU" dirty="0" smtClean="0"/>
          </a:p>
          <a:p>
            <a:pPr lvl="0"/>
            <a:r>
              <a:rPr lang="en-US" u="sng" dirty="0" err="1" smtClean="0"/>
              <a:t>NoSQL</a:t>
            </a:r>
            <a:r>
              <a:rPr lang="en-US" u="sng" dirty="0" smtClean="0"/>
              <a:t> – </a:t>
            </a:r>
            <a:r>
              <a:rPr lang="ru-RU" u="sng" dirty="0" smtClean="0"/>
              <a:t>что это такое?</a:t>
            </a:r>
            <a:endParaRPr lang="ru-RU" dirty="0" smtClean="0"/>
          </a:p>
          <a:p>
            <a:pPr lvl="0"/>
            <a:r>
              <a:rPr lang="ru-RU" u="sng" dirty="0" smtClean="0"/>
              <a:t>Спецификации данных, онтологии</a:t>
            </a:r>
            <a:endParaRPr lang="ru-RU" dirty="0" smtClean="0"/>
          </a:p>
          <a:p>
            <a:pPr lvl="0"/>
            <a:r>
              <a:rPr lang="en-US" u="sng" dirty="0" smtClean="0"/>
              <a:t>JSON</a:t>
            </a:r>
            <a:r>
              <a:rPr lang="ru-RU" u="sng" dirty="0" smtClean="0"/>
              <a:t> – эффективное решение для иерархической структуризации</a:t>
            </a:r>
            <a:endParaRPr lang="ru-RU" dirty="0" smtClean="0"/>
          </a:p>
          <a:p>
            <a:pPr lvl="0"/>
            <a:r>
              <a:rPr lang="ru-RU" u="sng" dirty="0" smtClean="0"/>
              <a:t>Большие и очень большие базы данных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39552" y="332656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 smtClean="0">
                <a:latin typeface="+mj-lt"/>
                <a:ea typeface="+mj-ea"/>
                <a:cs typeface="+mj-cs"/>
              </a:rPr>
              <a:t>Лексическая структура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XML-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документа (2)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052736"/>
            <a:ext cx="8136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&lt;?xml version=‘1.0’ encoding=‘</a:t>
            </a:r>
            <a:r>
              <a:rPr lang="ru-RU" dirty="0" smtClean="0"/>
              <a:t>…</a:t>
            </a:r>
            <a:r>
              <a:rPr lang="en-US" dirty="0" smtClean="0"/>
              <a:t>’ ?&gt;</a:t>
            </a:r>
            <a:endParaRPr lang="ru-RU" dirty="0" smtClean="0"/>
          </a:p>
          <a:p>
            <a:r>
              <a:rPr lang="en-US" dirty="0" smtClean="0"/>
              <a:t>&lt;!-- </a:t>
            </a:r>
            <a:r>
              <a:rPr lang="ru-RU" dirty="0" smtClean="0"/>
              <a:t>Это многострочный комментарий --</a:t>
            </a:r>
            <a:r>
              <a:rPr lang="en-US" dirty="0" smtClean="0"/>
              <a:t>&gt;</a:t>
            </a:r>
            <a:endParaRPr lang="ru-RU" dirty="0" smtClean="0"/>
          </a:p>
          <a:p>
            <a:r>
              <a:rPr lang="en-US" dirty="0" smtClean="0"/>
              <a:t>&lt;element att1=‘value1’ att2=‘value “2”’ att3=“value ‘3’ and ‘4’”&gt;</a:t>
            </a:r>
          </a:p>
          <a:p>
            <a:r>
              <a:rPr lang="ru-RU" dirty="0" smtClean="0"/>
              <a:t>Секция </a:t>
            </a:r>
            <a:r>
              <a:rPr lang="en-US" dirty="0" smtClean="0"/>
              <a:t>CDATA:</a:t>
            </a:r>
          </a:p>
          <a:p>
            <a:r>
              <a:rPr lang="en-US" dirty="0" smtClean="0"/>
              <a:t>&lt;![CDATA[ </a:t>
            </a:r>
          </a:p>
          <a:p>
            <a:r>
              <a:rPr lang="ru-RU" dirty="0" smtClean="0"/>
              <a:t>Здесь может быть что угодно, включая специальные символы </a:t>
            </a:r>
            <a:r>
              <a:rPr lang="en-US" dirty="0" smtClean="0"/>
              <a:t>&lt; &gt; &amp; …</a:t>
            </a:r>
          </a:p>
          <a:p>
            <a:endParaRPr lang="en-US" dirty="0" smtClean="0"/>
          </a:p>
          <a:p>
            <a:r>
              <a:rPr lang="ru-RU" dirty="0" smtClean="0"/>
              <a:t>и завершается </a:t>
            </a:r>
            <a:endParaRPr lang="en-US" dirty="0" smtClean="0"/>
          </a:p>
          <a:p>
            <a:r>
              <a:rPr lang="ru-RU" dirty="0" smtClean="0"/>
              <a:t>]]&gt;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&lt;/element&gt;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Структура </a:t>
            </a:r>
            <a:r>
              <a:rPr lang="en-US" dirty="0" smtClean="0"/>
              <a:t>XML-</a:t>
            </a:r>
            <a:r>
              <a:rPr lang="ru-RU" dirty="0" smtClean="0"/>
              <a:t>документа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628800"/>
            <a:ext cx="84249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&lt;?xml version="1.0" encoding="utf-8"?&gt;</a:t>
            </a:r>
            <a:endParaRPr lang="ru-RU" dirty="0" smtClean="0"/>
          </a:p>
          <a:p>
            <a:r>
              <a:rPr lang="en-US" dirty="0" smtClean="0"/>
              <a:t>&lt;!DOCTYPE recipe&gt;</a:t>
            </a:r>
            <a:endParaRPr lang="ru-RU" dirty="0" smtClean="0"/>
          </a:p>
          <a:p>
            <a:r>
              <a:rPr lang="en-US" b="1" dirty="0" smtClean="0"/>
              <a:t>&lt;recipe</a:t>
            </a:r>
            <a:r>
              <a:rPr lang="en-US" dirty="0" smtClean="0"/>
              <a:t> name="</a:t>
            </a:r>
            <a:r>
              <a:rPr lang="ru-RU" dirty="0" smtClean="0"/>
              <a:t>хлеб" </a:t>
            </a:r>
            <a:r>
              <a:rPr lang="en-US" dirty="0" err="1" smtClean="0"/>
              <a:t>preptime</a:t>
            </a:r>
            <a:r>
              <a:rPr lang="en-US" dirty="0" smtClean="0"/>
              <a:t>="5min" </a:t>
            </a:r>
            <a:r>
              <a:rPr lang="en-US" dirty="0" err="1" smtClean="0"/>
              <a:t>cooktime</a:t>
            </a:r>
            <a:r>
              <a:rPr lang="en-US" dirty="0" smtClean="0"/>
              <a:t>="180min"</a:t>
            </a:r>
            <a:r>
              <a:rPr lang="en-US" b="1" dirty="0" smtClean="0"/>
              <a:t>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b="1" dirty="0" smtClean="0"/>
              <a:t>    </a:t>
            </a:r>
            <a:r>
              <a:rPr lang="en-US" b="1" dirty="0" smtClean="0"/>
              <a:t>&lt;title&gt;</a:t>
            </a:r>
            <a:r>
              <a:rPr lang="en-US" dirty="0" smtClean="0"/>
              <a:t> </a:t>
            </a:r>
            <a:r>
              <a:rPr lang="ru-RU" dirty="0" smtClean="0"/>
              <a:t>Простой хлеб </a:t>
            </a:r>
            <a:r>
              <a:rPr lang="ru-RU" b="1" dirty="0" smtClean="0"/>
              <a:t>&lt;/</a:t>
            </a:r>
            <a:r>
              <a:rPr lang="en-US" b="1" dirty="0" smtClean="0"/>
              <a:t>title&gt;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&lt;empty&gt;&lt;/empty&gt; &lt;empty /&gt;</a:t>
            </a:r>
            <a:endParaRPr lang="ru-RU" dirty="0" smtClean="0"/>
          </a:p>
          <a:p>
            <a:r>
              <a:rPr lang="ru-RU" b="1" dirty="0" smtClean="0"/>
              <a:t>    </a:t>
            </a:r>
            <a:r>
              <a:rPr lang="en-US" b="1" dirty="0" smtClean="0"/>
              <a:t>&lt;composition&gt;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b="1" dirty="0" smtClean="0"/>
              <a:t>         </a:t>
            </a:r>
            <a:r>
              <a:rPr lang="en-US" b="1" dirty="0" smtClean="0"/>
              <a:t>&lt;ingredient</a:t>
            </a:r>
            <a:r>
              <a:rPr lang="en-US" dirty="0" smtClean="0"/>
              <a:t> amount="3" unit="</a:t>
            </a:r>
            <a:r>
              <a:rPr lang="ru-RU" dirty="0" smtClean="0"/>
              <a:t>стакан"</a:t>
            </a:r>
            <a:r>
              <a:rPr lang="ru-RU" b="1" dirty="0" smtClean="0"/>
              <a:t>&gt;</a:t>
            </a:r>
            <a:r>
              <a:rPr lang="ru-RU" dirty="0" smtClean="0"/>
              <a:t>Мука</a:t>
            </a:r>
            <a:r>
              <a:rPr lang="ru-RU" b="1" dirty="0" smtClean="0"/>
              <a:t>&lt;/</a:t>
            </a:r>
            <a:r>
              <a:rPr lang="en-US" b="1" dirty="0" smtClean="0"/>
              <a:t>ingredient&gt;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b="1" dirty="0" smtClean="0"/>
              <a:t>         </a:t>
            </a:r>
            <a:r>
              <a:rPr lang="en-US" b="1" dirty="0" smtClean="0"/>
              <a:t>&lt;ingredient</a:t>
            </a:r>
            <a:r>
              <a:rPr lang="en-US" dirty="0" smtClean="0"/>
              <a:t> amount="0.25" unit="</a:t>
            </a:r>
            <a:r>
              <a:rPr lang="ru-RU" dirty="0" smtClean="0"/>
              <a:t>грамм"</a:t>
            </a:r>
            <a:r>
              <a:rPr lang="ru-RU" b="1" dirty="0" smtClean="0"/>
              <a:t>&gt;</a:t>
            </a:r>
            <a:r>
              <a:rPr lang="ru-RU" dirty="0" smtClean="0"/>
              <a:t>Дрожжи</a:t>
            </a:r>
            <a:r>
              <a:rPr lang="ru-RU" b="1" dirty="0" smtClean="0"/>
              <a:t>&lt;/</a:t>
            </a:r>
            <a:r>
              <a:rPr lang="en-US" b="1" dirty="0" smtClean="0"/>
              <a:t>ingredient&gt;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b="1" dirty="0" smtClean="0"/>
              <a:t>         </a:t>
            </a:r>
            <a:r>
              <a:rPr lang="en-US" b="1" dirty="0" smtClean="0"/>
              <a:t>&lt;ingredient</a:t>
            </a:r>
            <a:r>
              <a:rPr lang="en-US" dirty="0" smtClean="0"/>
              <a:t> amount="1.5" unit="</a:t>
            </a:r>
            <a:r>
              <a:rPr lang="ru-RU" dirty="0" smtClean="0"/>
              <a:t>стакан"</a:t>
            </a:r>
            <a:r>
              <a:rPr lang="ru-RU" b="1" dirty="0" smtClean="0"/>
              <a:t>&gt;</a:t>
            </a:r>
            <a:r>
              <a:rPr lang="ru-RU" dirty="0" smtClean="0"/>
              <a:t>Тёплая вода</a:t>
            </a:r>
            <a:r>
              <a:rPr lang="ru-RU" b="1" dirty="0" smtClean="0"/>
              <a:t>&lt;/</a:t>
            </a:r>
            <a:r>
              <a:rPr lang="en-US" b="1" dirty="0" smtClean="0"/>
              <a:t>ingredient&gt;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b="1" dirty="0" smtClean="0"/>
              <a:t>    </a:t>
            </a:r>
            <a:r>
              <a:rPr lang="en-US" b="1" dirty="0" smtClean="0"/>
              <a:t>&lt;/composition&gt;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b="1" dirty="0" smtClean="0"/>
              <a:t>    </a:t>
            </a:r>
            <a:r>
              <a:rPr lang="en-US" b="1" dirty="0" smtClean="0"/>
              <a:t>&lt;instructions&gt;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b="1" dirty="0" smtClean="0"/>
              <a:t>        </a:t>
            </a:r>
            <a:r>
              <a:rPr lang="en-US" b="1" dirty="0" smtClean="0"/>
              <a:t>&lt;step&gt;</a:t>
            </a:r>
            <a:r>
              <a:rPr lang="en-US" dirty="0" smtClean="0"/>
              <a:t> </a:t>
            </a:r>
            <a:r>
              <a:rPr lang="ru-RU" dirty="0" smtClean="0"/>
              <a:t>Смешать все ингредиенты и тщательно замесить. </a:t>
            </a:r>
            <a:r>
              <a:rPr lang="ru-RU" b="1" dirty="0" smtClean="0"/>
              <a:t>&lt;/</a:t>
            </a:r>
            <a:r>
              <a:rPr lang="en-US" b="1" dirty="0" smtClean="0"/>
              <a:t>step&gt;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b="1" dirty="0" smtClean="0"/>
              <a:t>        </a:t>
            </a:r>
            <a:r>
              <a:rPr lang="en-US" b="1" dirty="0" smtClean="0"/>
              <a:t>&lt;step&gt;</a:t>
            </a:r>
            <a:r>
              <a:rPr lang="en-US" dirty="0" smtClean="0"/>
              <a:t> </a:t>
            </a:r>
            <a:r>
              <a:rPr lang="ru-RU" dirty="0" smtClean="0"/>
              <a:t>Закрыть тканью и оставить на один час в тёплом помещении. </a:t>
            </a:r>
            <a:r>
              <a:rPr lang="ru-RU" b="1" dirty="0" smtClean="0"/>
              <a:t>&lt;/</a:t>
            </a:r>
            <a:r>
              <a:rPr lang="en-US" b="1" dirty="0" smtClean="0"/>
              <a:t>step&gt;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i="1" dirty="0" smtClean="0"/>
              <a:t>    </a:t>
            </a:r>
            <a:r>
              <a:rPr lang="en-US" i="1" dirty="0" smtClean="0"/>
              <a:t>&lt;!-- &lt;step&gt;</a:t>
            </a:r>
            <a:r>
              <a:rPr lang="en-US" dirty="0" smtClean="0"/>
              <a:t> </a:t>
            </a:r>
            <a:r>
              <a:rPr lang="ru-RU" i="1" dirty="0" smtClean="0"/>
              <a:t>Почитать вчерашнюю газету. &lt;/</a:t>
            </a:r>
            <a:r>
              <a:rPr lang="en-US" i="1" dirty="0" smtClean="0"/>
              <a:t>step&gt;</a:t>
            </a:r>
            <a:r>
              <a:rPr lang="en-US" dirty="0" smtClean="0"/>
              <a:t> </a:t>
            </a:r>
            <a:r>
              <a:rPr lang="en-US" i="1" dirty="0" smtClean="0"/>
              <a:t>- </a:t>
            </a:r>
            <a:r>
              <a:rPr lang="ru-RU" i="1" dirty="0" smtClean="0"/>
              <a:t>это сомнительный шаг...</a:t>
            </a:r>
            <a:r>
              <a:rPr lang="ru-RU" dirty="0" smtClean="0"/>
              <a:t> </a:t>
            </a:r>
            <a:r>
              <a:rPr lang="ru-RU" i="1" dirty="0" smtClean="0"/>
              <a:t>--&gt;</a:t>
            </a:r>
            <a:r>
              <a:rPr lang="ru-RU" dirty="0" smtClean="0"/>
              <a:t> </a:t>
            </a:r>
          </a:p>
          <a:p>
            <a:r>
              <a:rPr lang="ru-RU" dirty="0" smtClean="0"/>
              <a:t>        </a:t>
            </a:r>
            <a:r>
              <a:rPr lang="ru-RU" b="1" dirty="0" smtClean="0"/>
              <a:t>&lt;</a:t>
            </a:r>
            <a:r>
              <a:rPr lang="en-US" b="1" dirty="0" smtClean="0"/>
              <a:t>step&gt;</a:t>
            </a:r>
            <a:r>
              <a:rPr lang="en-US" dirty="0" smtClean="0"/>
              <a:t> </a:t>
            </a:r>
            <a:r>
              <a:rPr lang="ru-RU" dirty="0" smtClean="0"/>
              <a:t>Замесить ещё раз, положить на противень и поставить в духовку. </a:t>
            </a:r>
          </a:p>
          <a:p>
            <a:r>
              <a:rPr lang="ru-RU" dirty="0" smtClean="0"/>
              <a:t>        </a:t>
            </a:r>
            <a:r>
              <a:rPr lang="ru-RU" b="1" dirty="0" smtClean="0"/>
              <a:t>&lt;/</a:t>
            </a:r>
            <a:r>
              <a:rPr lang="en-US" b="1" dirty="0" smtClean="0"/>
              <a:t>step&gt;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b="1" dirty="0" smtClean="0"/>
              <a:t>    </a:t>
            </a:r>
            <a:r>
              <a:rPr lang="en-US" b="1" dirty="0" smtClean="0"/>
              <a:t>&lt;/instructions&gt;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en-US" b="1" dirty="0" smtClean="0"/>
              <a:t>&lt;/recipe&gt;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Логическая структура </a:t>
            </a:r>
            <a:r>
              <a:rPr lang="en-US" sz="3600" dirty="0" smtClean="0"/>
              <a:t>XML-</a:t>
            </a:r>
            <a:r>
              <a:rPr lang="ru-RU" sz="3600" dirty="0" smtClean="0"/>
              <a:t>значения</a:t>
            </a:r>
            <a:endParaRPr lang="ru-RU" sz="3600" dirty="0"/>
          </a:p>
        </p:txBody>
      </p:sp>
      <p:sp>
        <p:nvSpPr>
          <p:cNvPr id="4" name="Овал 3"/>
          <p:cNvSpPr/>
          <p:nvPr/>
        </p:nvSpPr>
        <p:spPr>
          <a:xfrm>
            <a:off x="3563888" y="1412776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recipe</a:t>
            </a:r>
            <a:endParaRPr lang="ru-RU" sz="1600" dirty="0"/>
          </a:p>
        </p:txBody>
      </p:sp>
      <p:sp>
        <p:nvSpPr>
          <p:cNvPr id="5" name="Овал 4"/>
          <p:cNvSpPr/>
          <p:nvPr/>
        </p:nvSpPr>
        <p:spPr>
          <a:xfrm>
            <a:off x="1619672" y="2276872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title</a:t>
            </a:r>
            <a:endParaRPr lang="ru-RU" sz="1600" dirty="0"/>
          </a:p>
        </p:txBody>
      </p:sp>
      <p:sp>
        <p:nvSpPr>
          <p:cNvPr id="6" name="Овал 5"/>
          <p:cNvSpPr/>
          <p:nvPr/>
        </p:nvSpPr>
        <p:spPr>
          <a:xfrm>
            <a:off x="3707904" y="2276872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composition</a:t>
            </a:r>
            <a:endParaRPr lang="ru-RU" sz="1600" dirty="0"/>
          </a:p>
        </p:txBody>
      </p:sp>
      <p:sp>
        <p:nvSpPr>
          <p:cNvPr id="7" name="Овал 6"/>
          <p:cNvSpPr/>
          <p:nvPr/>
        </p:nvSpPr>
        <p:spPr>
          <a:xfrm>
            <a:off x="5796136" y="2276872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instructions</a:t>
            </a:r>
            <a:endParaRPr lang="ru-RU" sz="1600" dirty="0"/>
          </a:p>
        </p:txBody>
      </p:sp>
      <p:cxnSp>
        <p:nvCxnSpPr>
          <p:cNvPr id="11" name="Прямая со стрелкой 10"/>
          <p:cNvCxnSpPr>
            <a:stCxn id="5" idx="7"/>
            <a:endCxn id="4" idx="3"/>
          </p:cNvCxnSpPr>
          <p:nvPr/>
        </p:nvCxnSpPr>
        <p:spPr>
          <a:xfrm flipV="1">
            <a:off x="2726000" y="1781552"/>
            <a:ext cx="1027704" cy="5585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6" idx="0"/>
            <a:endCxn id="4" idx="4"/>
          </p:cNvCxnSpPr>
          <p:nvPr/>
        </p:nvCxnSpPr>
        <p:spPr>
          <a:xfrm flipH="1" flipV="1">
            <a:off x="4211960" y="1844824"/>
            <a:ext cx="144016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7" idx="1"/>
            <a:endCxn id="4" idx="5"/>
          </p:cNvCxnSpPr>
          <p:nvPr/>
        </p:nvCxnSpPr>
        <p:spPr>
          <a:xfrm flipH="1" flipV="1">
            <a:off x="4670216" y="1781552"/>
            <a:ext cx="1315736" cy="5585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539552" y="3068960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Простой хлеб</a:t>
            </a:r>
            <a:endParaRPr lang="ru-RU" dirty="0"/>
          </a:p>
        </p:txBody>
      </p:sp>
      <p:cxnSp>
        <p:nvCxnSpPr>
          <p:cNvPr id="22" name="Прямая со стрелкой 21"/>
          <p:cNvCxnSpPr>
            <a:stCxn id="20" idx="0"/>
            <a:endCxn id="5" idx="3"/>
          </p:cNvCxnSpPr>
          <p:nvPr/>
        </p:nvCxnSpPr>
        <p:spPr>
          <a:xfrm flipV="1">
            <a:off x="1223628" y="2645648"/>
            <a:ext cx="585860" cy="423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Овал 22"/>
          <p:cNvSpPr/>
          <p:nvPr/>
        </p:nvSpPr>
        <p:spPr>
          <a:xfrm>
            <a:off x="2195736" y="3717032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ingrediaent</a:t>
            </a:r>
            <a:endParaRPr lang="ru-RU" sz="1600" dirty="0"/>
          </a:p>
        </p:txBody>
      </p:sp>
      <p:sp>
        <p:nvSpPr>
          <p:cNvPr id="24" name="Овал 23"/>
          <p:cNvSpPr/>
          <p:nvPr/>
        </p:nvSpPr>
        <p:spPr>
          <a:xfrm>
            <a:off x="3707904" y="3717032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ingrediaent</a:t>
            </a:r>
            <a:endParaRPr lang="ru-RU" sz="1600" dirty="0"/>
          </a:p>
        </p:txBody>
      </p:sp>
      <p:sp>
        <p:nvSpPr>
          <p:cNvPr id="25" name="Овал 24"/>
          <p:cNvSpPr/>
          <p:nvPr/>
        </p:nvSpPr>
        <p:spPr>
          <a:xfrm>
            <a:off x="5220072" y="3717032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ingrediaent</a:t>
            </a:r>
            <a:endParaRPr lang="ru-RU" sz="1600" dirty="0"/>
          </a:p>
        </p:txBody>
      </p:sp>
      <p:sp>
        <p:nvSpPr>
          <p:cNvPr id="26" name="Овал 25"/>
          <p:cNvSpPr/>
          <p:nvPr/>
        </p:nvSpPr>
        <p:spPr>
          <a:xfrm>
            <a:off x="7668344" y="2276872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composition</a:t>
            </a:r>
            <a:endParaRPr lang="ru-RU" sz="1600" dirty="0"/>
          </a:p>
        </p:txBody>
      </p:sp>
      <p:sp>
        <p:nvSpPr>
          <p:cNvPr id="27" name="Овал 26"/>
          <p:cNvSpPr/>
          <p:nvPr/>
        </p:nvSpPr>
        <p:spPr>
          <a:xfrm>
            <a:off x="7668344" y="3140968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composition</a:t>
            </a:r>
            <a:endParaRPr lang="ru-RU" sz="1600" dirty="0"/>
          </a:p>
        </p:txBody>
      </p:sp>
      <p:sp>
        <p:nvSpPr>
          <p:cNvPr id="28" name="Овал 27"/>
          <p:cNvSpPr/>
          <p:nvPr/>
        </p:nvSpPr>
        <p:spPr>
          <a:xfrm>
            <a:off x="7668344" y="4005064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composition</a:t>
            </a:r>
            <a:endParaRPr lang="ru-RU" sz="1600" dirty="0"/>
          </a:p>
        </p:txBody>
      </p:sp>
      <p:sp>
        <p:nvSpPr>
          <p:cNvPr id="29" name="Овал 28"/>
          <p:cNvSpPr/>
          <p:nvPr/>
        </p:nvSpPr>
        <p:spPr>
          <a:xfrm>
            <a:off x="7452320" y="5229200"/>
            <a:ext cx="129614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composition</a:t>
            </a:r>
            <a:endParaRPr lang="ru-RU" sz="1600" dirty="0"/>
          </a:p>
        </p:txBody>
      </p:sp>
      <p:cxnSp>
        <p:nvCxnSpPr>
          <p:cNvPr id="30" name="Прямая со стрелкой 29"/>
          <p:cNvCxnSpPr>
            <a:stCxn id="23" idx="0"/>
            <a:endCxn id="6" idx="3"/>
          </p:cNvCxnSpPr>
          <p:nvPr/>
        </p:nvCxnSpPr>
        <p:spPr>
          <a:xfrm flipV="1">
            <a:off x="2843808" y="2645648"/>
            <a:ext cx="1053912" cy="10713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4" idx="0"/>
            <a:endCxn id="6" idx="4"/>
          </p:cNvCxnSpPr>
          <p:nvPr/>
        </p:nvCxnSpPr>
        <p:spPr>
          <a:xfrm flipV="1">
            <a:off x="4355976" y="2708920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25" idx="0"/>
            <a:endCxn id="6" idx="5"/>
          </p:cNvCxnSpPr>
          <p:nvPr/>
        </p:nvCxnSpPr>
        <p:spPr>
          <a:xfrm flipH="1" flipV="1">
            <a:off x="4814232" y="2645648"/>
            <a:ext cx="1053912" cy="10713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Овал 39"/>
          <p:cNvSpPr/>
          <p:nvPr/>
        </p:nvSpPr>
        <p:spPr>
          <a:xfrm>
            <a:off x="5652120" y="1124744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5804520" y="1277144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5956920" y="1429544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ru-RU" dirty="0"/>
          </a:p>
        </p:txBody>
      </p:sp>
      <p:cxnSp>
        <p:nvCxnSpPr>
          <p:cNvPr id="44" name="Прямая со стрелкой 43"/>
          <p:cNvCxnSpPr>
            <a:stCxn id="42" idx="3"/>
            <a:endCxn id="4" idx="6"/>
          </p:cNvCxnSpPr>
          <p:nvPr/>
        </p:nvCxnSpPr>
        <p:spPr>
          <a:xfrm flipH="1" flipV="1">
            <a:off x="4860032" y="1628800"/>
            <a:ext cx="1170705" cy="108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41" idx="3"/>
            <a:endCxn id="4" idx="6"/>
          </p:cNvCxnSpPr>
          <p:nvPr/>
        </p:nvCxnSpPr>
        <p:spPr>
          <a:xfrm flipH="1">
            <a:off x="4860032" y="1584457"/>
            <a:ext cx="1018305" cy="44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40" idx="2"/>
          </p:cNvCxnSpPr>
          <p:nvPr/>
        </p:nvCxnSpPr>
        <p:spPr>
          <a:xfrm flipH="1">
            <a:off x="4860033" y="1304764"/>
            <a:ext cx="792087" cy="2796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26" idx="2"/>
            <a:endCxn id="7" idx="6"/>
          </p:cNvCxnSpPr>
          <p:nvPr/>
        </p:nvCxnSpPr>
        <p:spPr>
          <a:xfrm flipH="1">
            <a:off x="7092280" y="249289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endCxn id="7" idx="5"/>
          </p:cNvCxnSpPr>
          <p:nvPr/>
        </p:nvCxnSpPr>
        <p:spPr>
          <a:xfrm flipH="1" flipV="1">
            <a:off x="6902464" y="2645648"/>
            <a:ext cx="765880" cy="7113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endCxn id="7" idx="5"/>
          </p:cNvCxnSpPr>
          <p:nvPr/>
        </p:nvCxnSpPr>
        <p:spPr>
          <a:xfrm flipH="1" flipV="1">
            <a:off x="6902464" y="2645648"/>
            <a:ext cx="765880" cy="15754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29" idx="2"/>
            <a:endCxn id="7" idx="4"/>
          </p:cNvCxnSpPr>
          <p:nvPr/>
        </p:nvCxnSpPr>
        <p:spPr>
          <a:xfrm flipH="1" flipV="1">
            <a:off x="6444208" y="2708920"/>
            <a:ext cx="1008112" cy="27363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>
            <a:off x="2051720" y="4581128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Простой хлеб</a:t>
            </a:r>
            <a:endParaRPr lang="ru-RU" dirty="0"/>
          </a:p>
        </p:txBody>
      </p:sp>
      <p:sp>
        <p:nvSpPr>
          <p:cNvPr id="60" name="Прямоугольник 59"/>
          <p:cNvSpPr/>
          <p:nvPr/>
        </p:nvSpPr>
        <p:spPr>
          <a:xfrm>
            <a:off x="3779912" y="4509120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Простой хлеб</a:t>
            </a:r>
            <a:endParaRPr lang="ru-RU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5220072" y="4509120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Простой хлеб</a:t>
            </a:r>
            <a:endParaRPr lang="ru-RU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7668344" y="2780928"/>
            <a:ext cx="1359768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7596336" y="3645024"/>
            <a:ext cx="1359768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524328" y="4509120"/>
            <a:ext cx="1359768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7380312" y="5805264"/>
            <a:ext cx="1359768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7" name="Прямая со стрелкой 66"/>
          <p:cNvCxnSpPr/>
          <p:nvPr/>
        </p:nvCxnSpPr>
        <p:spPr>
          <a:xfrm flipV="1">
            <a:off x="2699792" y="4221088"/>
            <a:ext cx="0" cy="3513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>
            <a:endCxn id="24" idx="4"/>
          </p:cNvCxnSpPr>
          <p:nvPr/>
        </p:nvCxnSpPr>
        <p:spPr>
          <a:xfrm flipV="1">
            <a:off x="4355976" y="4149080"/>
            <a:ext cx="0" cy="3513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endCxn id="25" idx="4"/>
          </p:cNvCxnSpPr>
          <p:nvPr/>
        </p:nvCxnSpPr>
        <p:spPr>
          <a:xfrm flipV="1">
            <a:off x="5796136" y="4149080"/>
            <a:ext cx="72008" cy="3513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/>
          <p:nvPr/>
        </p:nvCxnSpPr>
        <p:spPr>
          <a:xfrm flipV="1">
            <a:off x="8244408" y="2564904"/>
            <a:ext cx="72008" cy="3513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/>
          <p:nvPr/>
        </p:nvCxnSpPr>
        <p:spPr>
          <a:xfrm flipV="1">
            <a:off x="8244408" y="3356992"/>
            <a:ext cx="72008" cy="3513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Прямая со стрелкой 74"/>
          <p:cNvCxnSpPr/>
          <p:nvPr/>
        </p:nvCxnSpPr>
        <p:spPr>
          <a:xfrm flipV="1">
            <a:off x="8244408" y="4149080"/>
            <a:ext cx="72008" cy="3513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V="1">
            <a:off x="8028384" y="5517232"/>
            <a:ext cx="72008" cy="3513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Ввод-вывод, </a:t>
            </a:r>
            <a:r>
              <a:rPr lang="en-US" sz="3200" dirty="0" smtClean="0"/>
              <a:t>DOM – Document Object Model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2708920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44008" y="2852936"/>
            <a:ext cx="3816424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Программа обработки</a:t>
            </a:r>
            <a:endParaRPr lang="ru-RU" dirty="0"/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827584" y="3284984"/>
            <a:ext cx="1800200" cy="108012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XML-</a:t>
            </a:r>
            <a:r>
              <a:rPr lang="ru-RU" dirty="0" smtClean="0"/>
              <a:t>документ</a:t>
            </a:r>
            <a:endParaRPr lang="ru-RU" dirty="0"/>
          </a:p>
        </p:txBody>
      </p:sp>
      <p:cxnSp>
        <p:nvCxnSpPr>
          <p:cNvPr id="10" name="Скругленная соединительная линия 9"/>
          <p:cNvCxnSpPr>
            <a:endCxn id="7" idx="1"/>
          </p:cNvCxnSpPr>
          <p:nvPr/>
        </p:nvCxnSpPr>
        <p:spPr>
          <a:xfrm>
            <a:off x="2627784" y="3501008"/>
            <a:ext cx="2016224" cy="21602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Скругленная соединительная линия 12"/>
          <p:cNvCxnSpPr/>
          <p:nvPr/>
        </p:nvCxnSpPr>
        <p:spPr>
          <a:xfrm rot="10800000" flipV="1">
            <a:off x="2843808" y="4221088"/>
            <a:ext cx="1800200" cy="86409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7584" y="479715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Новый </a:t>
            </a:r>
            <a:r>
              <a:rPr lang="en-US" dirty="0" smtClean="0"/>
              <a:t>XML-</a:t>
            </a:r>
            <a:r>
              <a:rPr lang="ru-RU" dirty="0" smtClean="0"/>
              <a:t>документ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2987824" y="31409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ввод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2987824" y="357301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parse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915816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3635896" y="2204864"/>
            <a:ext cx="936104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35896" y="162880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Проверка синтаксиса, проверка грамматики (если задана)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ru-RU" sz="3600" dirty="0" smtClean="0"/>
              <a:t>Два способа ввода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4249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1 Событийный ввод (</a:t>
            </a:r>
            <a:r>
              <a:rPr lang="en-US" sz="2400" b="1" dirty="0" smtClean="0"/>
              <a:t>Read)</a:t>
            </a:r>
            <a:endParaRPr lang="ru-RU" sz="2400" b="1" dirty="0" smtClean="0"/>
          </a:p>
          <a:p>
            <a:r>
              <a:rPr lang="en-US" dirty="0" smtClean="0"/>
              <a:t>&lt;?xml version="1.0" encoding="utf-8"?&gt; &lt;!DOCTYPE recipe&gt; </a:t>
            </a:r>
            <a:r>
              <a:rPr lang="en-US" b="1" dirty="0" smtClean="0"/>
              <a:t>&lt;recipe</a:t>
            </a:r>
            <a:r>
              <a:rPr lang="en-US" dirty="0" smtClean="0"/>
              <a:t> name="</a:t>
            </a:r>
            <a:r>
              <a:rPr lang="ru-RU" dirty="0" smtClean="0"/>
              <a:t>хлеб" </a:t>
            </a:r>
            <a:r>
              <a:rPr lang="en-US" dirty="0" err="1" smtClean="0"/>
              <a:t>preptime</a:t>
            </a:r>
            <a:r>
              <a:rPr lang="en-US" dirty="0" smtClean="0"/>
              <a:t>="5min" </a:t>
            </a:r>
            <a:r>
              <a:rPr lang="en-US" dirty="0" err="1" smtClean="0"/>
              <a:t>cooktime</a:t>
            </a:r>
            <a:r>
              <a:rPr lang="en-US" dirty="0" smtClean="0"/>
              <a:t>="180min"</a:t>
            </a:r>
            <a:r>
              <a:rPr lang="en-US" b="1" dirty="0" smtClean="0"/>
              <a:t>&gt;</a:t>
            </a:r>
            <a:r>
              <a:rPr lang="en-US" dirty="0" smtClean="0"/>
              <a:t> </a:t>
            </a:r>
            <a:r>
              <a:rPr lang="en-US" b="1" dirty="0" smtClean="0"/>
              <a:t>&lt;title&gt;</a:t>
            </a:r>
            <a:r>
              <a:rPr lang="en-US" dirty="0" smtClean="0"/>
              <a:t> </a:t>
            </a:r>
            <a:r>
              <a:rPr lang="ru-RU" dirty="0" smtClean="0"/>
              <a:t>Простой хлеб </a:t>
            </a:r>
            <a:r>
              <a:rPr lang="ru-RU" b="1" dirty="0" smtClean="0"/>
              <a:t>&lt;/</a:t>
            </a:r>
            <a:r>
              <a:rPr lang="en-US" b="1" dirty="0" smtClean="0"/>
              <a:t>title&gt;</a:t>
            </a:r>
            <a:r>
              <a:rPr lang="en-US" dirty="0" smtClean="0"/>
              <a:t> </a:t>
            </a:r>
            <a:r>
              <a:rPr lang="en-US" b="1" dirty="0" smtClean="0"/>
              <a:t>&lt;composition&gt;</a:t>
            </a:r>
            <a:r>
              <a:rPr lang="en-US" dirty="0" smtClean="0"/>
              <a:t> </a:t>
            </a:r>
            <a:r>
              <a:rPr lang="en-US" b="1" dirty="0" smtClean="0"/>
              <a:t>&lt;ingredient</a:t>
            </a:r>
            <a:r>
              <a:rPr lang="en-US" dirty="0" smtClean="0"/>
              <a:t> amount="3" unit="</a:t>
            </a:r>
            <a:r>
              <a:rPr lang="ru-RU" dirty="0" smtClean="0"/>
              <a:t>стакан"</a:t>
            </a:r>
            <a:r>
              <a:rPr lang="ru-RU" b="1" dirty="0" smtClean="0"/>
              <a:t>&gt;</a:t>
            </a:r>
            <a:r>
              <a:rPr lang="ru-RU" dirty="0" smtClean="0"/>
              <a:t>Мука</a:t>
            </a:r>
            <a:r>
              <a:rPr lang="ru-RU" b="1" dirty="0" smtClean="0"/>
              <a:t>&lt;/</a:t>
            </a:r>
            <a:r>
              <a:rPr lang="en-US" b="1" dirty="0" smtClean="0"/>
              <a:t>ingredient&gt;</a:t>
            </a:r>
            <a:endParaRPr lang="ru-RU" b="1" dirty="0" smtClean="0"/>
          </a:p>
          <a:p>
            <a:endParaRPr lang="en-US" b="1" dirty="0" smtClean="0"/>
          </a:p>
          <a:p>
            <a:pPr>
              <a:buFontTx/>
              <a:buChar char="-"/>
            </a:pPr>
            <a:r>
              <a:rPr lang="ru-RU" b="1" dirty="0" smtClean="0"/>
              <a:t>При вводе порождаются события типа «появился новый элемент», «появился текст», «конец элемента» и др. Ввод в программу осуществляется через (пере)определение реакции на события</a:t>
            </a:r>
          </a:p>
          <a:p>
            <a:pPr>
              <a:buFontTx/>
              <a:buChar char="-"/>
            </a:pPr>
            <a:endParaRPr lang="ru-RU" b="1" dirty="0" smtClean="0"/>
          </a:p>
          <a:p>
            <a:r>
              <a:rPr lang="ru-RU" sz="2400" b="1" dirty="0" smtClean="0"/>
              <a:t>2 Построение дерева </a:t>
            </a:r>
            <a:r>
              <a:rPr lang="en-US" sz="2400" b="1" dirty="0" smtClean="0"/>
              <a:t>(Load)</a:t>
            </a:r>
            <a:endParaRPr lang="ru-RU" sz="2400" dirty="0"/>
          </a:p>
        </p:txBody>
      </p:sp>
      <p:sp>
        <p:nvSpPr>
          <p:cNvPr id="91" name="Блок-схема: документ 90"/>
          <p:cNvSpPr/>
          <p:nvPr/>
        </p:nvSpPr>
        <p:spPr>
          <a:xfrm>
            <a:off x="827584" y="4869160"/>
            <a:ext cx="1800200" cy="108012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XML-</a:t>
            </a:r>
            <a:r>
              <a:rPr lang="ru-RU" dirty="0" smtClean="0"/>
              <a:t>документ</a:t>
            </a:r>
            <a:endParaRPr lang="ru-RU" dirty="0"/>
          </a:p>
        </p:txBody>
      </p:sp>
      <p:sp>
        <p:nvSpPr>
          <p:cNvPr id="92" name="Овал 91"/>
          <p:cNvSpPr/>
          <p:nvPr/>
        </p:nvSpPr>
        <p:spPr>
          <a:xfrm>
            <a:off x="5436096" y="4437112"/>
            <a:ext cx="79208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Овал 92"/>
          <p:cNvSpPr/>
          <p:nvPr/>
        </p:nvSpPr>
        <p:spPr>
          <a:xfrm>
            <a:off x="4716016" y="5085184"/>
            <a:ext cx="79208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Овал 93"/>
          <p:cNvSpPr/>
          <p:nvPr/>
        </p:nvSpPr>
        <p:spPr>
          <a:xfrm>
            <a:off x="3995936" y="5733256"/>
            <a:ext cx="79208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Овал 94"/>
          <p:cNvSpPr/>
          <p:nvPr/>
        </p:nvSpPr>
        <p:spPr>
          <a:xfrm>
            <a:off x="6588224" y="5085184"/>
            <a:ext cx="79208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5724128" y="5085184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6948264" y="5733256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Овал 97"/>
          <p:cNvSpPr/>
          <p:nvPr/>
        </p:nvSpPr>
        <p:spPr>
          <a:xfrm>
            <a:off x="5364088" y="5733256"/>
            <a:ext cx="79208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/>
          <p:cNvSpPr/>
          <p:nvPr/>
        </p:nvSpPr>
        <p:spPr>
          <a:xfrm>
            <a:off x="5436096" y="6237312"/>
            <a:ext cx="79208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1" name="Прямая со стрелкой 100"/>
          <p:cNvCxnSpPr>
            <a:stCxn id="92" idx="3"/>
          </p:cNvCxnSpPr>
          <p:nvPr/>
        </p:nvCxnSpPr>
        <p:spPr>
          <a:xfrm flipH="1">
            <a:off x="5292080" y="4682963"/>
            <a:ext cx="260015" cy="402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Прямая со стрелкой 102"/>
          <p:cNvCxnSpPr>
            <a:stCxn id="92" idx="4"/>
            <a:endCxn id="96" idx="0"/>
          </p:cNvCxnSpPr>
          <p:nvPr/>
        </p:nvCxnSpPr>
        <p:spPr>
          <a:xfrm>
            <a:off x="5832140" y="4725144"/>
            <a:ext cx="18002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stCxn id="92" idx="5"/>
            <a:endCxn id="95" idx="0"/>
          </p:cNvCxnSpPr>
          <p:nvPr/>
        </p:nvCxnSpPr>
        <p:spPr>
          <a:xfrm>
            <a:off x="6112185" y="4682963"/>
            <a:ext cx="872083" cy="402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Прямая со стрелкой 108"/>
          <p:cNvCxnSpPr>
            <a:stCxn id="93" idx="3"/>
            <a:endCxn id="94" idx="0"/>
          </p:cNvCxnSpPr>
          <p:nvPr/>
        </p:nvCxnSpPr>
        <p:spPr>
          <a:xfrm flipH="1">
            <a:off x="4391980" y="5331035"/>
            <a:ext cx="440035" cy="402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Прямая со стрелкой 111"/>
          <p:cNvCxnSpPr>
            <a:stCxn id="93" idx="5"/>
            <a:endCxn id="98" idx="0"/>
          </p:cNvCxnSpPr>
          <p:nvPr/>
        </p:nvCxnSpPr>
        <p:spPr>
          <a:xfrm>
            <a:off x="5392105" y="5331035"/>
            <a:ext cx="368027" cy="402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Прямая со стрелкой 114"/>
          <p:cNvCxnSpPr>
            <a:stCxn id="98" idx="4"/>
            <a:endCxn id="99" idx="0"/>
          </p:cNvCxnSpPr>
          <p:nvPr/>
        </p:nvCxnSpPr>
        <p:spPr>
          <a:xfrm>
            <a:off x="5760132" y="6021288"/>
            <a:ext cx="72008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Прямая со стрелкой 117"/>
          <p:cNvCxnSpPr>
            <a:stCxn id="95" idx="4"/>
            <a:endCxn id="97" idx="0"/>
          </p:cNvCxnSpPr>
          <p:nvPr/>
        </p:nvCxnSpPr>
        <p:spPr>
          <a:xfrm>
            <a:off x="6984268" y="5373216"/>
            <a:ext cx="25202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Прямая со стрелкой 121"/>
          <p:cNvCxnSpPr/>
          <p:nvPr/>
        </p:nvCxnSpPr>
        <p:spPr>
          <a:xfrm flipV="1">
            <a:off x="2627784" y="4509120"/>
            <a:ext cx="2736304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ru-RU" sz="2800" dirty="0" smtClean="0"/>
              <a:t>Стандартное представление дерева: </a:t>
            </a:r>
            <a:r>
              <a:rPr lang="en-US" sz="2800" dirty="0" smtClean="0"/>
              <a:t>DOM – Document Object Model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424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&lt;recipe</a:t>
            </a:r>
            <a:r>
              <a:rPr lang="en-US" dirty="0" smtClean="0"/>
              <a:t> name="</a:t>
            </a:r>
            <a:r>
              <a:rPr lang="ru-RU" dirty="0" smtClean="0"/>
              <a:t>хлеб" </a:t>
            </a:r>
            <a:r>
              <a:rPr lang="en-US" dirty="0" err="1" smtClean="0"/>
              <a:t>preptime</a:t>
            </a:r>
            <a:r>
              <a:rPr lang="en-US" dirty="0" smtClean="0"/>
              <a:t>="5min" </a:t>
            </a:r>
            <a:r>
              <a:rPr lang="en-US" dirty="0" err="1" smtClean="0"/>
              <a:t>cooktime</a:t>
            </a:r>
            <a:r>
              <a:rPr lang="en-US" dirty="0" smtClean="0"/>
              <a:t>="180min"</a:t>
            </a:r>
            <a:r>
              <a:rPr lang="en-US" b="1" dirty="0" smtClean="0"/>
              <a:t>&gt;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    &lt;title&gt;</a:t>
            </a:r>
            <a:r>
              <a:rPr lang="en-US" dirty="0" smtClean="0"/>
              <a:t> </a:t>
            </a:r>
            <a:r>
              <a:rPr lang="ru-RU" dirty="0" smtClean="0"/>
              <a:t>Простой хлеб </a:t>
            </a:r>
            <a:r>
              <a:rPr lang="ru-RU" b="1" dirty="0" smtClean="0"/>
              <a:t>&lt;/</a:t>
            </a:r>
            <a:r>
              <a:rPr lang="en-US" b="1" dirty="0" smtClean="0"/>
              <a:t>title&gt;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    &lt;composition&gt;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        &lt;ingredient</a:t>
            </a:r>
            <a:r>
              <a:rPr lang="en-US" dirty="0" smtClean="0"/>
              <a:t> amount="3" unit="</a:t>
            </a:r>
            <a:r>
              <a:rPr lang="ru-RU" dirty="0" smtClean="0"/>
              <a:t>стакан"</a:t>
            </a:r>
            <a:r>
              <a:rPr lang="ru-RU" b="1" dirty="0" smtClean="0"/>
              <a:t>&gt;</a:t>
            </a:r>
            <a:r>
              <a:rPr lang="ru-RU" dirty="0" smtClean="0"/>
              <a:t>Мука</a:t>
            </a:r>
            <a:r>
              <a:rPr lang="ru-RU" b="1" dirty="0" smtClean="0"/>
              <a:t>&lt;/</a:t>
            </a:r>
            <a:r>
              <a:rPr lang="en-US" b="1" dirty="0" smtClean="0"/>
              <a:t>ingredient&gt;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        &lt;ingredient</a:t>
            </a:r>
            <a:r>
              <a:rPr lang="en-US" dirty="0" smtClean="0"/>
              <a:t> amount="0.25" unit="</a:t>
            </a:r>
            <a:r>
              <a:rPr lang="ru-RU" dirty="0" smtClean="0"/>
              <a:t>грамм"</a:t>
            </a:r>
            <a:r>
              <a:rPr lang="ru-RU" b="1" dirty="0" smtClean="0"/>
              <a:t>&gt;</a:t>
            </a:r>
            <a:r>
              <a:rPr lang="ru-RU" dirty="0" smtClean="0"/>
              <a:t>Дрожжи</a:t>
            </a:r>
            <a:r>
              <a:rPr lang="ru-RU" b="1" dirty="0" smtClean="0"/>
              <a:t>&lt;/</a:t>
            </a:r>
            <a:r>
              <a:rPr lang="en-US" b="1" dirty="0" smtClean="0"/>
              <a:t>ingredient&gt;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        &lt;ingredient</a:t>
            </a:r>
            <a:r>
              <a:rPr lang="en-US" dirty="0" smtClean="0"/>
              <a:t> amount="1.5" unit="</a:t>
            </a:r>
            <a:r>
              <a:rPr lang="ru-RU" dirty="0" smtClean="0"/>
              <a:t>стакан"</a:t>
            </a:r>
            <a:r>
              <a:rPr lang="ru-RU" b="1" dirty="0" smtClean="0"/>
              <a:t>&gt;</a:t>
            </a:r>
            <a:r>
              <a:rPr lang="ru-RU" dirty="0" smtClean="0"/>
              <a:t>Тёплая вода</a:t>
            </a:r>
            <a:r>
              <a:rPr lang="ru-RU" b="1" dirty="0" smtClean="0"/>
              <a:t>&lt;/</a:t>
            </a:r>
            <a:r>
              <a:rPr lang="en-US" b="1" dirty="0" smtClean="0"/>
              <a:t>ingredient&gt;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</a:t>
            </a:r>
            <a:r>
              <a:rPr lang="en-US" b="1" dirty="0" smtClean="0"/>
              <a:t>&lt;/composition&gt;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     &lt;instructions&gt;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         &lt;step&gt;</a:t>
            </a:r>
            <a:r>
              <a:rPr lang="en-US" dirty="0" smtClean="0"/>
              <a:t> </a:t>
            </a:r>
            <a:r>
              <a:rPr lang="ru-RU" dirty="0" smtClean="0"/>
              <a:t>Смешать все ингредиенты и тщательно замесить.</a:t>
            </a:r>
            <a:endParaRPr lang="en-US" dirty="0" smtClean="0"/>
          </a:p>
          <a:p>
            <a:r>
              <a:rPr lang="en-US" dirty="0" smtClean="0"/>
              <a:t>         ….</a:t>
            </a:r>
            <a:endParaRPr lang="ru-RU" dirty="0"/>
          </a:p>
        </p:txBody>
      </p:sp>
      <p:sp>
        <p:nvSpPr>
          <p:cNvPr id="50" name="TextBox 49"/>
          <p:cNvSpPr txBox="1"/>
          <p:nvPr/>
        </p:nvSpPr>
        <p:spPr>
          <a:xfrm>
            <a:off x="899592" y="4653136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XMLDocument</a:t>
            </a:r>
            <a:endParaRPr lang="en-US" dirty="0" smtClean="0"/>
          </a:p>
          <a:p>
            <a:r>
              <a:rPr lang="en-US" dirty="0" err="1" smtClean="0"/>
              <a:t>XMLElement</a:t>
            </a:r>
            <a:endParaRPr lang="en-US" dirty="0" smtClean="0"/>
          </a:p>
          <a:p>
            <a:r>
              <a:rPr lang="en-US" dirty="0" err="1" smtClean="0"/>
              <a:t>XMLText</a:t>
            </a:r>
            <a:endParaRPr lang="en-US" dirty="0" smtClean="0"/>
          </a:p>
          <a:p>
            <a:r>
              <a:rPr lang="en-US" dirty="0" err="1" smtClean="0"/>
              <a:t>XMLNode</a:t>
            </a:r>
            <a:endParaRPr lang="en-US" dirty="0" smtClean="0"/>
          </a:p>
          <a:p>
            <a:r>
              <a:rPr lang="en-US" dirty="0" err="1" smtClean="0"/>
              <a:t>XMLAttribute</a:t>
            </a:r>
            <a:endParaRPr lang="ru-RU" dirty="0"/>
          </a:p>
        </p:txBody>
      </p:sp>
      <p:sp>
        <p:nvSpPr>
          <p:cNvPr id="51" name="Овал 50"/>
          <p:cNvSpPr/>
          <p:nvPr/>
        </p:nvSpPr>
        <p:spPr>
          <a:xfrm>
            <a:off x="4355976" y="5013176"/>
            <a:ext cx="2088232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</a:t>
            </a:r>
            <a:endParaRPr lang="ru-RU" dirty="0"/>
          </a:p>
        </p:txBody>
      </p:sp>
      <p:cxnSp>
        <p:nvCxnSpPr>
          <p:cNvPr id="53" name="Прямая со стрелкой 52"/>
          <p:cNvCxnSpPr>
            <a:stCxn id="51" idx="0"/>
          </p:cNvCxnSpPr>
          <p:nvPr/>
        </p:nvCxnSpPr>
        <p:spPr>
          <a:xfrm flipV="1">
            <a:off x="5400092" y="4293096"/>
            <a:ext cx="36004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51" idx="6"/>
          </p:cNvCxnSpPr>
          <p:nvPr/>
        </p:nvCxnSpPr>
        <p:spPr>
          <a:xfrm flipV="1">
            <a:off x="6444208" y="5373216"/>
            <a:ext cx="792088" cy="360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H="1">
            <a:off x="3635896" y="530120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51" idx="3"/>
          </p:cNvCxnSpPr>
          <p:nvPr/>
        </p:nvCxnSpPr>
        <p:spPr>
          <a:xfrm flipH="1">
            <a:off x="3851920" y="5689265"/>
            <a:ext cx="809871" cy="6200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>
            <a:stCxn id="51" idx="5"/>
          </p:cNvCxnSpPr>
          <p:nvPr/>
        </p:nvCxnSpPr>
        <p:spPr>
          <a:xfrm>
            <a:off x="6138393" y="5689265"/>
            <a:ext cx="809871" cy="6920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932040" y="40770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Parent</a:t>
            </a:r>
            <a:endParaRPr lang="ru-RU" dirty="0"/>
          </a:p>
        </p:txBody>
      </p:sp>
      <p:sp>
        <p:nvSpPr>
          <p:cNvPr id="71" name="TextBox 70"/>
          <p:cNvSpPr txBox="1"/>
          <p:nvPr/>
        </p:nvSpPr>
        <p:spPr>
          <a:xfrm>
            <a:off x="2699792" y="51571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LeftBroth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7308304" y="515719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RightBroth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3059832" y="630932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LeftChild</a:t>
            </a:r>
            <a:endParaRPr lang="ru-RU" dirty="0"/>
          </a:p>
        </p:txBody>
      </p:sp>
      <p:sp>
        <p:nvSpPr>
          <p:cNvPr id="74" name="TextBox 73"/>
          <p:cNvSpPr txBox="1"/>
          <p:nvPr/>
        </p:nvSpPr>
        <p:spPr>
          <a:xfrm>
            <a:off x="6948264" y="62373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RightChild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Пространства имен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24745"/>
            <a:ext cx="8280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Есть имена (или идентификаторы). Требуется обеспечить глобальную уникальность имен.</a:t>
            </a:r>
          </a:p>
          <a:p>
            <a:r>
              <a:rPr lang="ru-RU" dirty="0" smtClean="0"/>
              <a:t>Два способа решения:</a:t>
            </a:r>
          </a:p>
          <a:p>
            <a:pPr marL="342900" indent="-342900">
              <a:buAutoNum type="arabicParenR"/>
            </a:pPr>
            <a:r>
              <a:rPr lang="ru-RU" b="1" dirty="0" smtClean="0"/>
              <a:t>Очень длинные имена</a:t>
            </a:r>
            <a:r>
              <a:rPr lang="ru-RU" dirty="0" smtClean="0"/>
              <a:t>. Пример: </a:t>
            </a:r>
            <a:r>
              <a:rPr lang="en-US" dirty="0" err="1" smtClean="0"/>
              <a:t>Guid</a:t>
            </a:r>
            <a:endParaRPr lang="en-US" dirty="0" smtClean="0"/>
          </a:p>
          <a:p>
            <a:pPr marL="342900" indent="-342900"/>
            <a:r>
              <a:rPr lang="en-US" dirty="0" smtClean="0"/>
              <a:t>// </a:t>
            </a:r>
            <a:r>
              <a:rPr lang="en-US" dirty="0" err="1" smtClean="0"/>
              <a:t>Guid</a:t>
            </a:r>
            <a:r>
              <a:rPr lang="en-US" dirty="0" smtClean="0"/>
              <a:t> for the interface </a:t>
            </a:r>
            <a:r>
              <a:rPr lang="en-US" dirty="0" err="1" smtClean="0"/>
              <a:t>IMyInterface</a:t>
            </a:r>
            <a:r>
              <a:rPr lang="en-US" dirty="0" smtClean="0"/>
              <a:t>. </a:t>
            </a:r>
          </a:p>
          <a:p>
            <a:pPr marL="342900" indent="-342900"/>
            <a:r>
              <a:rPr lang="en-US" dirty="0" smtClean="0"/>
              <a:t>[</a:t>
            </a:r>
            <a:r>
              <a:rPr lang="en-US" dirty="0" err="1" smtClean="0"/>
              <a:t>Guid</a:t>
            </a:r>
            <a:r>
              <a:rPr lang="en-US" dirty="0" smtClean="0"/>
              <a:t>("F9168C5E-CEB2-4faa-B6BF-329BF39FA1E4")] </a:t>
            </a:r>
          </a:p>
          <a:p>
            <a:pPr marL="342900" indent="-342900"/>
            <a:r>
              <a:rPr lang="en-US" dirty="0" smtClean="0"/>
              <a:t>interface </a:t>
            </a:r>
            <a:r>
              <a:rPr lang="en-US" dirty="0" err="1" smtClean="0"/>
              <a:t>IMyInterface</a:t>
            </a:r>
            <a:r>
              <a:rPr lang="en-US" dirty="0" smtClean="0"/>
              <a:t> { void </a:t>
            </a:r>
            <a:r>
              <a:rPr lang="en-US" dirty="0" err="1" smtClean="0"/>
              <a:t>MyMethod</a:t>
            </a:r>
            <a:r>
              <a:rPr lang="en-US" dirty="0" smtClean="0"/>
              <a:t>(); } </a:t>
            </a:r>
            <a:br>
              <a:rPr lang="en-US" dirty="0" smtClean="0"/>
            </a:br>
            <a:endParaRPr lang="en-US" dirty="0" smtClean="0"/>
          </a:p>
          <a:p>
            <a:pPr marL="342900" indent="-342900"/>
            <a:r>
              <a:rPr lang="en-US" dirty="0" smtClean="0"/>
              <a:t>2) </a:t>
            </a:r>
            <a:r>
              <a:rPr lang="ru-RU" b="1" dirty="0" smtClean="0"/>
              <a:t>Использование пространств имен</a:t>
            </a:r>
            <a:r>
              <a:rPr lang="ru-RU" dirty="0" smtClean="0"/>
              <a:t>. Пример: </a:t>
            </a:r>
            <a:r>
              <a:rPr lang="en-US" dirty="0" smtClean="0"/>
              <a:t>namespaces </a:t>
            </a:r>
            <a:r>
              <a:rPr lang="ru-RU" dirty="0" smtClean="0"/>
              <a:t>в </a:t>
            </a:r>
            <a:r>
              <a:rPr lang="en-US" dirty="0" smtClean="0"/>
              <a:t>C#</a:t>
            </a:r>
          </a:p>
          <a:p>
            <a:pPr marL="342900" indent="-342900"/>
            <a:r>
              <a:rPr lang="en-US" dirty="0" smtClean="0"/>
              <a:t>namespace AAA.B1</a:t>
            </a:r>
          </a:p>
          <a:p>
            <a:pPr marL="342900" indent="-342900"/>
            <a:r>
              <a:rPr lang="en-US" dirty="0" smtClean="0"/>
              <a:t>{</a:t>
            </a:r>
          </a:p>
          <a:p>
            <a:pPr marL="342900" indent="-342900"/>
            <a:r>
              <a:rPr lang="en-US" dirty="0" smtClean="0"/>
              <a:t>	class CCC {}</a:t>
            </a:r>
          </a:p>
          <a:p>
            <a:pPr marL="342900" indent="-342900"/>
            <a:r>
              <a:rPr lang="en-US" dirty="0" smtClean="0"/>
              <a:t>}</a:t>
            </a:r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ru-RU" dirty="0" smtClean="0"/>
              <a:t>Использование </a:t>
            </a:r>
            <a:r>
              <a:rPr lang="en-US" dirty="0" smtClean="0"/>
              <a:t>AAA.B1.CCC</a:t>
            </a:r>
          </a:p>
          <a:p>
            <a:pPr marL="342900" indent="-342900"/>
            <a:r>
              <a:rPr lang="ru-RU" dirty="0" smtClean="0"/>
              <a:t>Или </a:t>
            </a:r>
            <a:endParaRPr lang="en-US" dirty="0" smtClean="0"/>
          </a:p>
          <a:p>
            <a:pPr marL="342900" indent="-342900"/>
            <a:r>
              <a:rPr lang="en-US" dirty="0" smtClean="0"/>
              <a:t>Using AAA;</a:t>
            </a:r>
          </a:p>
          <a:p>
            <a:pPr marL="342900" indent="-342900"/>
            <a:r>
              <a:rPr lang="en-US" dirty="0" smtClean="0"/>
              <a:t>… B1.CCC …</a:t>
            </a:r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ru-RU" dirty="0" smtClean="0"/>
              <a:t>И т.д.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67421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Пространства имен для </a:t>
            </a:r>
            <a:r>
              <a:rPr lang="en-US" dirty="0" smtClean="0"/>
              <a:t>XML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429000"/>
            <a:ext cx="8424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ПолноеИмя</a:t>
            </a:r>
            <a:r>
              <a:rPr lang="ru-RU" dirty="0" smtClean="0"/>
              <a:t> = </a:t>
            </a:r>
            <a:r>
              <a:rPr lang="en-US" dirty="0" smtClean="0"/>
              <a:t>NS + </a:t>
            </a:r>
            <a:r>
              <a:rPr lang="en-US" dirty="0" err="1" smtClean="0"/>
              <a:t>localname</a:t>
            </a:r>
            <a:endParaRPr lang="en-US" dirty="0" smtClean="0"/>
          </a:p>
          <a:p>
            <a:r>
              <a:rPr lang="ru-RU" dirty="0" smtClean="0"/>
              <a:t>Напр. </a:t>
            </a:r>
            <a:r>
              <a:rPr lang="en-US" dirty="0" smtClean="0">
                <a:hlinkClick r:id="rId2"/>
              </a:rPr>
              <a:t>http://www.w3.org/1999/02/22-rdf-syntax-ns#about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Вводится префикс (короткое имя пространства имен) и тогда остается:</a:t>
            </a:r>
          </a:p>
          <a:p>
            <a:pPr>
              <a:buFontTx/>
              <a:buChar char="-"/>
            </a:pPr>
            <a:r>
              <a:rPr lang="ru-RU" dirty="0" smtClean="0"/>
              <a:t>Определение префикса </a:t>
            </a:r>
            <a:r>
              <a:rPr lang="en-US" dirty="0" err="1" smtClean="0"/>
              <a:t>xmlns:</a:t>
            </a:r>
            <a:r>
              <a:rPr lang="en-US" b="1" dirty="0" err="1" smtClean="0"/>
              <a:t>pref</a:t>
            </a:r>
            <a:r>
              <a:rPr lang="en-US" dirty="0" smtClean="0"/>
              <a:t>= </a:t>
            </a:r>
            <a:r>
              <a:rPr lang="en-US" dirty="0" smtClean="0">
                <a:hlinkClick r:id="rId2"/>
              </a:rPr>
              <a:t>http://www.w3.org/1999/02/22-rdf-syntax-ns#</a:t>
            </a:r>
            <a:endParaRPr lang="en-US" dirty="0" smtClean="0"/>
          </a:p>
          <a:p>
            <a:pPr>
              <a:buFontTx/>
              <a:buChar char="-"/>
            </a:pPr>
            <a:r>
              <a:rPr lang="ru-RU" dirty="0" smtClean="0"/>
              <a:t>Имя в виде пары </a:t>
            </a:r>
            <a:r>
              <a:rPr lang="en-US" dirty="0" err="1" smtClean="0"/>
              <a:t>pref:about</a:t>
            </a:r>
            <a:endParaRPr lang="ru-RU" dirty="0" smtClean="0"/>
          </a:p>
          <a:p>
            <a:pPr>
              <a:buFontTx/>
              <a:buChar char="-"/>
            </a:pP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1115616" y="1268760"/>
            <a:ext cx="2880320" cy="1800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1979712" y="155679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2627784" y="155679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2483768" y="249289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203848" y="184482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619672" y="220486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923928" y="162880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NS – </a:t>
            </a:r>
            <a:r>
              <a:rPr lang="ru-RU" dirty="0" smtClean="0"/>
              <a:t>пространство имен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123728" y="20608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локальные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Общая конструкция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4249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rdf:RDF</a:t>
            </a:r>
            <a:r>
              <a:rPr lang="en-US" dirty="0" smtClean="0"/>
              <a:t> </a:t>
            </a:r>
            <a:r>
              <a:rPr lang="en-US" dirty="0" err="1" smtClean="0"/>
              <a:t>xmlns:rdf</a:t>
            </a:r>
            <a:r>
              <a:rPr lang="en-US" dirty="0" smtClean="0"/>
              <a:t>=</a:t>
            </a:r>
            <a:r>
              <a:rPr lang="en-US" dirty="0" smtClean="0">
                <a:hlinkClick r:id="rId2"/>
              </a:rPr>
              <a:t>“http://www.w3.org/1999/02/22-rdf-syntax-ns#</a:t>
            </a:r>
            <a:r>
              <a:rPr lang="en-US" dirty="0" smtClean="0"/>
              <a:t>”&gt;</a:t>
            </a:r>
          </a:p>
          <a:p>
            <a:r>
              <a:rPr lang="en-US" dirty="0" smtClean="0"/>
              <a:t>	&lt;</a:t>
            </a:r>
            <a:r>
              <a:rPr lang="en-US" dirty="0" err="1" smtClean="0"/>
              <a:t>rdf:Description</a:t>
            </a:r>
            <a:r>
              <a:rPr lang="en-US" dirty="0" smtClean="0"/>
              <a:t> </a:t>
            </a:r>
            <a:r>
              <a:rPr lang="en-US" dirty="0" err="1" smtClean="0"/>
              <a:t>rdf:about</a:t>
            </a:r>
            <a:r>
              <a:rPr lang="en-US" dirty="0" smtClean="0"/>
              <a:t>=“skjh1983198”&gt;</a:t>
            </a:r>
          </a:p>
          <a:p>
            <a:r>
              <a:rPr lang="en-US" dirty="0" smtClean="0"/>
              <a:t>		&lt;</a:t>
            </a:r>
            <a:r>
              <a:rPr lang="en-US" dirty="0" err="1" smtClean="0"/>
              <a:t>rdf:Type</a:t>
            </a:r>
            <a:r>
              <a:rPr lang="en-US" dirty="0" smtClean="0"/>
              <a:t> </a:t>
            </a:r>
            <a:r>
              <a:rPr lang="en-US" dirty="0" err="1" smtClean="0"/>
              <a:t>rdf:resource</a:t>
            </a:r>
            <a:r>
              <a:rPr lang="en-US" dirty="0" smtClean="0"/>
              <a:t>=“resource2878”/&gt;</a:t>
            </a:r>
          </a:p>
          <a:p>
            <a:r>
              <a:rPr lang="en-US" dirty="0" smtClean="0"/>
              <a:t>		&lt;</a:t>
            </a:r>
            <a:r>
              <a:rPr lang="en-US" dirty="0" err="1" smtClean="0"/>
              <a:t>rdf:Label</a:t>
            </a:r>
            <a:r>
              <a:rPr lang="en-US" dirty="0" smtClean="0"/>
              <a:t> </a:t>
            </a:r>
            <a:r>
              <a:rPr lang="en-US" dirty="0" err="1" smtClean="0"/>
              <a:t>xml:lang</a:t>
            </a:r>
            <a:r>
              <a:rPr lang="en-US" dirty="0" smtClean="0"/>
              <a:t>=“en”&gt;</a:t>
            </a:r>
            <a:r>
              <a:rPr lang="en-US" dirty="0" err="1" smtClean="0"/>
              <a:t>Ivanov</a:t>
            </a:r>
            <a:r>
              <a:rPr lang="en-US" dirty="0" smtClean="0"/>
              <a:t>&lt;/</a:t>
            </a:r>
            <a:r>
              <a:rPr lang="en-US" dirty="0" err="1" smtClean="0"/>
              <a:t>rdf:Label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	&lt;</a:t>
            </a:r>
            <a:r>
              <a:rPr lang="en-US" dirty="0" err="1" smtClean="0"/>
              <a:t>rdf:Label</a:t>
            </a:r>
            <a:r>
              <a:rPr lang="en-US" dirty="0" smtClean="0"/>
              <a:t> </a:t>
            </a:r>
            <a:r>
              <a:rPr lang="en-US" dirty="0" err="1" smtClean="0"/>
              <a:t>xml:lang</a:t>
            </a:r>
            <a:r>
              <a:rPr lang="en-US" dirty="0" smtClean="0"/>
              <a:t>=“</a:t>
            </a:r>
            <a:r>
              <a:rPr lang="en-US" dirty="0" err="1" smtClean="0"/>
              <a:t>ru</a:t>
            </a:r>
            <a:r>
              <a:rPr lang="en-US" dirty="0" smtClean="0"/>
              <a:t>”&gt;</a:t>
            </a:r>
            <a:r>
              <a:rPr lang="ru-RU" dirty="0" smtClean="0"/>
              <a:t>Иванов</a:t>
            </a:r>
            <a:r>
              <a:rPr lang="en-US" dirty="0" smtClean="0"/>
              <a:t>&lt;/</a:t>
            </a:r>
            <a:r>
              <a:rPr lang="en-US" dirty="0" err="1" smtClean="0"/>
              <a:t>rdf:Label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&lt;/</a:t>
            </a:r>
            <a:r>
              <a:rPr lang="en-US" dirty="0" err="1" smtClean="0"/>
              <a:t>rdf:Description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…</a:t>
            </a:r>
            <a:endParaRPr lang="ru-RU" dirty="0" smtClean="0"/>
          </a:p>
          <a:p>
            <a:r>
              <a:rPr lang="en-US" dirty="0" smtClean="0"/>
              <a:t>&lt;/</a:t>
            </a:r>
            <a:r>
              <a:rPr lang="en-US" dirty="0" err="1" smtClean="0"/>
              <a:t>rdf:RDF</a:t>
            </a:r>
            <a:r>
              <a:rPr lang="en-US" dirty="0" smtClean="0"/>
              <a:t>&gt;</a:t>
            </a:r>
          </a:p>
          <a:p>
            <a:endParaRPr lang="en-US" dirty="0" smtClean="0"/>
          </a:p>
          <a:p>
            <a:r>
              <a:rPr lang="ru-RU" dirty="0" smtClean="0"/>
              <a:t>Следует обратить внимание, что:</a:t>
            </a:r>
          </a:p>
          <a:p>
            <a:pPr>
              <a:buFontTx/>
              <a:buChar char="-"/>
            </a:pPr>
            <a:r>
              <a:rPr lang="ru-RU" dirty="0" smtClean="0"/>
              <a:t>Пространствами имен могут быть «защищены» а) имена элементов; б) имена атрибутов;</a:t>
            </a:r>
          </a:p>
          <a:p>
            <a:pPr>
              <a:buFontTx/>
              <a:buChar char="-"/>
            </a:pPr>
            <a:r>
              <a:rPr lang="ru-RU" dirty="0" smtClean="0"/>
              <a:t> Полное имя (синтаксически) невозможно использовать в этих позициях;</a:t>
            </a:r>
          </a:p>
          <a:p>
            <a:pPr>
              <a:buFontTx/>
              <a:buChar char="-"/>
            </a:pPr>
            <a:r>
              <a:rPr lang="ru-RU" dirty="0" smtClean="0"/>
              <a:t>Используемый тег несущественен</a:t>
            </a:r>
          </a:p>
          <a:p>
            <a:r>
              <a:rPr lang="en-US" dirty="0" smtClean="0"/>
              <a:t>&lt;p1:RDF xmlns:p1=</a:t>
            </a:r>
            <a:r>
              <a:rPr lang="en-US" dirty="0" smtClean="0">
                <a:hlinkClick r:id="rId2"/>
              </a:rPr>
              <a:t>“http://www.w3.org/1999/02/22-rdf-syntax-ns#</a:t>
            </a:r>
            <a:r>
              <a:rPr lang="en-US" dirty="0" smtClean="0"/>
              <a:t>”&gt;</a:t>
            </a:r>
          </a:p>
          <a:p>
            <a:r>
              <a:rPr lang="en-US" dirty="0" smtClean="0"/>
              <a:t>	&lt;p1:Description p1:about=“skjh1983198”&gt;</a:t>
            </a:r>
          </a:p>
          <a:p>
            <a:pPr>
              <a:buFontTx/>
              <a:buChar char="-"/>
            </a:pPr>
            <a:r>
              <a:rPr lang="en-US" dirty="0" smtClean="0"/>
              <a:t>…</a:t>
            </a:r>
            <a:endParaRPr lang="ru-RU" dirty="0" smtClean="0"/>
          </a:p>
          <a:p>
            <a:pPr>
              <a:buFontTx/>
              <a:buChar char="-"/>
            </a:pP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Лекция 3. Списки языка программирования </a:t>
            </a:r>
            <a:r>
              <a:rPr lang="ru-RU" dirty="0" err="1" smtClean="0"/>
              <a:t>Lisp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700808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Picture 2" descr="https://habrastorage.org/getpro/habr/upload_files/aa6/29f/fa9/aa629ffa9dacd2c5e475dcfffd0eeed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484784"/>
            <a:ext cx="3670748" cy="425147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79712" y="5733256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Джон Маккарти 1927-2011, </a:t>
            </a:r>
            <a:r>
              <a:rPr lang="ru-RU" dirty="0" err="1" smtClean="0"/>
              <a:t>Принстон</a:t>
            </a:r>
            <a:r>
              <a:rPr lang="ru-RU" dirty="0" smtClean="0"/>
              <a:t>, </a:t>
            </a:r>
            <a:r>
              <a:rPr lang="en-US" dirty="0" smtClean="0"/>
              <a:t>MIT</a:t>
            </a:r>
            <a:r>
              <a:rPr lang="ru-RU" dirty="0" smtClean="0"/>
              <a:t>, </a:t>
            </a:r>
            <a:r>
              <a:rPr lang="ru-RU" dirty="0" err="1" smtClean="0"/>
              <a:t>Станфорд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Лекция 1. Основы структуризации данных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772816"/>
            <a:ext cx="849694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ru-RU" sz="2800" dirty="0" smtClean="0"/>
              <a:t>Данные в компьютерах, ОЗУ, внешние носители</a:t>
            </a:r>
          </a:p>
          <a:p>
            <a:pPr>
              <a:buFontTx/>
              <a:buChar char="-"/>
            </a:pPr>
            <a:r>
              <a:rPr lang="ru-RU" sz="2800" dirty="0" smtClean="0"/>
              <a:t>Данные и описания данных в языках программирования</a:t>
            </a:r>
          </a:p>
          <a:p>
            <a:pPr>
              <a:buFontTx/>
              <a:buChar char="-"/>
            </a:pPr>
            <a:r>
              <a:rPr lang="ru-RU" sz="2800" dirty="0" smtClean="0"/>
              <a:t> Базы данных</a:t>
            </a:r>
          </a:p>
          <a:p>
            <a:pPr>
              <a:buFontTx/>
              <a:buChar char="-"/>
            </a:pPr>
            <a:r>
              <a:rPr lang="ru-RU" sz="2800" dirty="0" smtClean="0"/>
              <a:t>Типизация данных</a:t>
            </a:r>
          </a:p>
          <a:p>
            <a:pPr>
              <a:buFontTx/>
              <a:buChar char="-"/>
            </a:pPr>
            <a:r>
              <a:rPr lang="ru-RU" sz="2800" dirty="0" err="1" smtClean="0"/>
              <a:t>Безтиповые</a:t>
            </a:r>
            <a:r>
              <a:rPr lang="ru-RU" sz="2800" dirty="0" smtClean="0"/>
              <a:t> структуры</a:t>
            </a:r>
            <a:r>
              <a:rPr lang="en-US" sz="2800" dirty="0" smtClean="0"/>
              <a:t> </a:t>
            </a:r>
            <a:r>
              <a:rPr lang="ru-RU" sz="2800" dirty="0" smtClean="0"/>
              <a:t>и языки программирования</a:t>
            </a:r>
          </a:p>
          <a:p>
            <a:pPr>
              <a:buFontTx/>
              <a:buChar char="-"/>
            </a:pPr>
            <a:r>
              <a:rPr lang="ru-RU" sz="2800" dirty="0" smtClean="0"/>
              <a:t>Сборка мусора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Немного истории </a:t>
            </a:r>
            <a:r>
              <a:rPr lang="ru-RU" dirty="0" err="1" smtClean="0"/>
              <a:t>ЛИСПа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484784"/>
            <a:ext cx="8136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Язык </a:t>
            </a:r>
            <a:r>
              <a:rPr lang="ru-RU" b="1" dirty="0" smtClean="0"/>
              <a:t>ЛИСП</a:t>
            </a:r>
            <a:r>
              <a:rPr lang="ru-RU" dirty="0" smtClean="0"/>
              <a:t> (</a:t>
            </a:r>
            <a:r>
              <a:rPr lang="ru-RU" b="1" dirty="0" smtClean="0"/>
              <a:t>LISP</a:t>
            </a:r>
            <a:r>
              <a:rPr lang="ru-RU" dirty="0" smtClean="0"/>
              <a:t>) был разработан в 1958 году американским ученым Джоном Маккарти как функциональный язык, предназначенный для обработки списков</a:t>
            </a:r>
            <a:r>
              <a:rPr lang="en-US" dirty="0" smtClean="0"/>
              <a:t> (</a:t>
            </a:r>
            <a:r>
              <a:rPr lang="en-US" dirty="0" err="1" smtClean="0"/>
              <a:t>LISt</a:t>
            </a:r>
            <a:r>
              <a:rPr lang="en-US" dirty="0" smtClean="0"/>
              <a:t> Processing) </a:t>
            </a:r>
            <a:r>
              <a:rPr lang="ru-RU" dirty="0" smtClean="0"/>
              <a:t>.</a:t>
            </a:r>
          </a:p>
          <a:p>
            <a:endParaRPr lang="en-US" dirty="0" smtClean="0"/>
          </a:p>
          <a:p>
            <a:r>
              <a:rPr lang="ru-RU" dirty="0" smtClean="0"/>
              <a:t>В прямом переводе, </a:t>
            </a:r>
            <a:r>
              <a:rPr lang="en-US" dirty="0" smtClean="0"/>
              <a:t>Lisp – </a:t>
            </a:r>
            <a:r>
              <a:rPr lang="ru-RU" dirty="0" smtClean="0"/>
              <a:t>«лепетать».</a:t>
            </a:r>
          </a:p>
          <a:p>
            <a:endParaRPr lang="ru-RU" dirty="0" smtClean="0"/>
          </a:p>
          <a:p>
            <a:r>
              <a:rPr lang="ru-RU" b="1" dirty="0" smtClean="0"/>
              <a:t>В основу языка положен серьезный математический аппарат: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/>
              <a:t>лямбда-исчисление Черча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/>
              <a:t>алгебра списочных структур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/>
              <a:t>теория рекурсивных функций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Что такое список?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Атом – группа символов, напр. </a:t>
            </a:r>
            <a:r>
              <a:rPr lang="en-US" b="1" dirty="0" err="1" smtClean="0"/>
              <a:t>abcd</a:t>
            </a:r>
            <a:r>
              <a:rPr lang="en-US" b="1" dirty="0" smtClean="0"/>
              <a:t> 123 a b c d</a:t>
            </a:r>
            <a:endParaRPr lang="ru-RU" b="1" dirty="0" smtClean="0"/>
          </a:p>
          <a:p>
            <a:r>
              <a:rPr lang="ru-RU" dirty="0" smtClean="0"/>
              <a:t>В ЛИСПЕ </a:t>
            </a:r>
            <a:r>
              <a:rPr lang="ru-RU" b="1" dirty="0" smtClean="0"/>
              <a:t>список</a:t>
            </a:r>
            <a:r>
              <a:rPr lang="ru-RU" dirty="0" smtClean="0"/>
              <a:t> это последовательность элементов перечисленная через пробел и заключенная в круглые скобки.</a:t>
            </a:r>
            <a:br>
              <a:rPr lang="ru-RU" dirty="0" smtClean="0"/>
            </a:br>
            <a:r>
              <a:rPr lang="ru-RU" dirty="0" smtClean="0"/>
              <a:t>Элементами являются или атомы или списки.</a:t>
            </a:r>
            <a:br>
              <a:rPr lang="ru-RU" dirty="0" smtClean="0"/>
            </a:br>
            <a:r>
              <a:rPr lang="ru-RU" dirty="0" smtClean="0"/>
              <a:t>Списки заключаются в скобки, элементы списка разделяются</a:t>
            </a:r>
            <a:br>
              <a:rPr lang="ru-RU" dirty="0" smtClean="0"/>
            </a:br>
            <a:r>
              <a:rPr lang="ru-RU" dirty="0" smtClean="0"/>
              <a:t>пробелами, пустой список эквивалентен атому </a:t>
            </a:r>
            <a:r>
              <a:rPr lang="en-US" dirty="0" smtClean="0"/>
              <a:t>NIL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Примеры</a:t>
            </a:r>
          </a:p>
          <a:p>
            <a:r>
              <a:rPr lang="ru-RU" b="1" dirty="0" smtClean="0"/>
              <a:t>(</a:t>
            </a:r>
            <a:r>
              <a:rPr lang="en-US" b="1" dirty="0" err="1" smtClean="0"/>
              <a:t>abcd</a:t>
            </a:r>
            <a:r>
              <a:rPr lang="en-US" b="1" dirty="0" smtClean="0"/>
              <a:t> 123 a b c d</a:t>
            </a:r>
            <a:r>
              <a:rPr lang="ru-RU" b="1" dirty="0" smtClean="0"/>
              <a:t>)</a:t>
            </a:r>
          </a:p>
          <a:p>
            <a:r>
              <a:rPr lang="ru-RU" b="1" dirty="0" smtClean="0"/>
              <a:t>(() привет! () (подструктура </a:t>
            </a:r>
            <a:r>
              <a:rPr lang="en-US" b="1" dirty="0" smtClean="0"/>
              <a:t>a b c d () (122) NIL)</a:t>
            </a:r>
            <a:endParaRPr lang="ru-RU" b="1" dirty="0" smtClean="0"/>
          </a:p>
          <a:p>
            <a:r>
              <a:rPr lang="en-US" b="1" dirty="0" smtClean="0"/>
              <a:t>(if </a:t>
            </a:r>
            <a:r>
              <a:rPr lang="en-US" b="1" dirty="0" err="1" smtClean="0"/>
              <a:t>foo</a:t>
            </a:r>
            <a:r>
              <a:rPr lang="en-US" b="1" dirty="0" smtClean="0"/>
              <a:t> (= x 1) (= x 2))</a:t>
            </a:r>
          </a:p>
          <a:p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Эволюция Лиспа</a:t>
            </a:r>
            <a:endParaRPr lang="ru-RU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964488" cy="523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562074"/>
          </a:xfrm>
        </p:spPr>
        <p:txBody>
          <a:bodyPr>
            <a:noAutofit/>
          </a:bodyPr>
          <a:lstStyle/>
          <a:p>
            <a:r>
              <a:rPr lang="ru-RU" sz="3200" dirty="0" smtClean="0"/>
              <a:t>Как списками представляется программа?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671691"/>
            <a:ext cx="81369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Рассмотрим простейшие алгебраические построения, напр.:</a:t>
            </a:r>
          </a:p>
          <a:p>
            <a:endParaRPr lang="ru-RU" dirty="0" smtClean="0"/>
          </a:p>
          <a:p>
            <a:r>
              <a:rPr lang="ru-RU" dirty="0" smtClean="0"/>
              <a:t>2 * 4 + 3 * (1 + 6) </a:t>
            </a:r>
            <a:r>
              <a:rPr lang="en-US" dirty="0" smtClean="0"/>
              <a:t>// </a:t>
            </a:r>
            <a:r>
              <a:rPr lang="ru-RU" dirty="0" smtClean="0"/>
              <a:t>Классическая форма</a:t>
            </a:r>
          </a:p>
          <a:p>
            <a:r>
              <a:rPr lang="ru-RU" dirty="0" smtClean="0"/>
              <a:t>Без приоритетов:</a:t>
            </a:r>
          </a:p>
          <a:p>
            <a:r>
              <a:rPr lang="ru-RU" dirty="0" smtClean="0"/>
              <a:t>(2 * 4) + (3 * (1 + 6))</a:t>
            </a:r>
            <a:r>
              <a:rPr lang="en-US" dirty="0" smtClean="0"/>
              <a:t> // </a:t>
            </a:r>
            <a:r>
              <a:rPr lang="ru-RU" dirty="0" smtClean="0"/>
              <a:t>Инфиксная запись</a:t>
            </a:r>
          </a:p>
          <a:p>
            <a:r>
              <a:rPr lang="en-US" dirty="0" smtClean="0"/>
              <a:t>(+ (* 2 4) (* 3 (+ 1 6))) // </a:t>
            </a:r>
            <a:r>
              <a:rPr lang="ru-RU" dirty="0" smtClean="0"/>
              <a:t>Префиксная (польская) запись</a:t>
            </a:r>
          </a:p>
          <a:p>
            <a:endParaRPr lang="ru-RU" dirty="0" smtClean="0"/>
          </a:p>
          <a:p>
            <a:r>
              <a:rPr lang="ru-RU" dirty="0" smtClean="0"/>
              <a:t>(</a:t>
            </a:r>
            <a:r>
              <a:rPr lang="en-US" dirty="0" smtClean="0"/>
              <a:t>F a1 a2 …) // </a:t>
            </a:r>
            <a:r>
              <a:rPr lang="ru-RU" dirty="0" smtClean="0"/>
              <a:t>Функция с аргументами </a:t>
            </a:r>
          </a:p>
          <a:p>
            <a:endParaRPr lang="en-US" dirty="0" smtClean="0"/>
          </a:p>
          <a:p>
            <a:r>
              <a:rPr lang="en-US" dirty="0" smtClean="0"/>
              <a:t>(CAR '((A B)(C D))) ==&gt;&gt; (A B)</a:t>
            </a:r>
            <a:endParaRPr lang="ru-RU" dirty="0" smtClean="0"/>
          </a:p>
          <a:p>
            <a:r>
              <a:rPr lang="en-US" dirty="0" smtClean="0"/>
              <a:t>(CDR '(A B C D)) ==&gt;&gt; (B C D)</a:t>
            </a:r>
            <a:endParaRPr lang="ru-RU" dirty="0" smtClean="0"/>
          </a:p>
          <a:p>
            <a:r>
              <a:rPr lang="en-US" dirty="0" smtClean="0"/>
              <a:t>(CDR '((A B)(C D))) ==&gt;&gt; ((C D))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(CONS 'A '(B C D)) ==&gt;&gt; (A B C D) — присоединение атома к списку;</a:t>
            </a:r>
          </a:p>
          <a:p>
            <a:r>
              <a:rPr lang="ru-RU" dirty="0" smtClean="0"/>
              <a:t>(CONS '(A B) '((C D))) ==&gt;&gt; ((A B) (C D)) — добавление списка к голове другого списка;</a:t>
            </a:r>
          </a:p>
          <a:p>
            <a:r>
              <a:rPr lang="ru-RU" dirty="0" smtClean="0"/>
              <a:t>(CONS 'A 'B) ==&gt;&gt; (A . B) — создание точечной пары из двух атомов.</a:t>
            </a:r>
          </a:p>
          <a:p>
            <a:endParaRPr lang="ru-RU" dirty="0" smtClean="0"/>
          </a:p>
          <a:p>
            <a:r>
              <a:rPr lang="ru-RU" dirty="0" smtClean="0"/>
              <a:t>(COND ((Условие1)(Выражение1)) ((Условие2)(Выражение2)) …)</a:t>
            </a:r>
          </a:p>
          <a:p>
            <a:endParaRPr lang="ru-RU" dirty="0" smtClean="0"/>
          </a:p>
          <a:p>
            <a:r>
              <a:rPr lang="ru-RU" dirty="0" smtClean="0"/>
              <a:t>(DEFUN Имя (Параметр1 Параметр2 …) Выражение1 Выражение2 …)</a:t>
            </a:r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3200" dirty="0" smtClean="0"/>
              <a:t>Пионерские решения, появившиеся в Лиспе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853136"/>
          </a:xfrm>
        </p:spPr>
        <p:txBody>
          <a:bodyPr>
            <a:normAutofit fontScale="25000" lnSpcReduction="20000"/>
          </a:bodyPr>
          <a:lstStyle/>
          <a:p>
            <a:r>
              <a:rPr lang="ru-RU" sz="7200" dirty="0" smtClean="0"/>
              <a:t>1.  Условные конструкции. </a:t>
            </a:r>
            <a:r>
              <a:rPr lang="ru-RU" sz="7200" dirty="0" err="1" smtClean="0"/>
              <a:t>If</a:t>
            </a:r>
            <a:r>
              <a:rPr lang="ru-RU" sz="7200" dirty="0" smtClean="0"/>
              <a:t>/</a:t>
            </a:r>
            <a:r>
              <a:rPr lang="ru-RU" sz="7200" dirty="0" err="1" smtClean="0"/>
              <a:t>then</a:t>
            </a:r>
            <a:r>
              <a:rPr lang="ru-RU" sz="7200" dirty="0" smtClean="0"/>
              <a:t>/</a:t>
            </a:r>
            <a:r>
              <a:rPr lang="ru-RU" sz="7200" dirty="0" err="1" smtClean="0"/>
              <a:t>else</a:t>
            </a:r>
            <a:r>
              <a:rPr lang="ru-RU" sz="7200" dirty="0" smtClean="0"/>
              <a:t> и построения из них впервые появились именно в языке </a:t>
            </a:r>
            <a:r>
              <a:rPr lang="ru-RU" sz="7200" dirty="0" err="1" smtClean="0"/>
              <a:t>Lisp</a:t>
            </a:r>
            <a:r>
              <a:rPr lang="ru-RU" sz="7200" dirty="0" smtClean="0"/>
              <a:t> и только затем были позаимствованы другими языками.</a:t>
            </a:r>
          </a:p>
          <a:p>
            <a:r>
              <a:rPr lang="ru-RU" sz="7200" dirty="0" smtClean="0"/>
              <a:t>2. Функции. В этом языке функции находятся на том же уровне, что и строки или числа.</a:t>
            </a:r>
          </a:p>
          <a:p>
            <a:r>
              <a:rPr lang="ru-RU" sz="7200" dirty="0" smtClean="0"/>
              <a:t>3. Рекурсия</a:t>
            </a:r>
            <a:r>
              <a:rPr lang="en-US" sz="7200" dirty="0" smtClean="0"/>
              <a:t>. </a:t>
            </a:r>
            <a:r>
              <a:rPr lang="ru-RU" sz="7200" dirty="0" smtClean="0"/>
              <a:t>Несмотря на свою математическую природу и то, что она была известна гораздо раньше появления языка </a:t>
            </a:r>
            <a:r>
              <a:rPr lang="ru-RU" sz="7200" dirty="0" err="1" smtClean="0"/>
              <a:t>Lisp</a:t>
            </a:r>
            <a:r>
              <a:rPr lang="ru-RU" sz="7200" dirty="0" smtClean="0"/>
              <a:t>, впервые она была реализована именно в нём.</a:t>
            </a:r>
          </a:p>
          <a:p>
            <a:r>
              <a:rPr lang="ru-RU" sz="7200" dirty="0" smtClean="0"/>
              <a:t>4.  Переосмысление переменных</a:t>
            </a:r>
            <a:r>
              <a:rPr lang="en-US" sz="7200" dirty="0" smtClean="0"/>
              <a:t>. </a:t>
            </a:r>
            <a:r>
              <a:rPr lang="ru-RU" sz="7200" dirty="0" smtClean="0"/>
              <a:t>Все переменные в рамках языка </a:t>
            </a:r>
            <a:r>
              <a:rPr lang="ru-RU" sz="7200" dirty="0" err="1" smtClean="0"/>
              <a:t>Lisp</a:t>
            </a:r>
            <a:r>
              <a:rPr lang="ru-RU" sz="7200" dirty="0" smtClean="0"/>
              <a:t> представляют собой указатели.</a:t>
            </a:r>
          </a:p>
          <a:p>
            <a:r>
              <a:rPr lang="ru-RU" sz="7200" dirty="0" smtClean="0"/>
              <a:t>5.  Сборка мусора</a:t>
            </a:r>
            <a:r>
              <a:rPr lang="en-US" sz="7200" dirty="0" smtClean="0"/>
              <a:t>. </a:t>
            </a:r>
            <a:r>
              <a:rPr lang="ru-RU" sz="7200" dirty="0" smtClean="0"/>
              <a:t>Механизм эффективного автоматического контроля памяти, который стирает из неё ненужные объекты, впервые появился именно в Lisp-е.</a:t>
            </a:r>
          </a:p>
          <a:p>
            <a:r>
              <a:rPr lang="ru-RU" sz="7200" dirty="0" smtClean="0"/>
              <a:t>6.  Вся программа построена на основе выражений</a:t>
            </a:r>
            <a:r>
              <a:rPr lang="en-US" sz="7200" dirty="0" smtClean="0"/>
              <a:t>. </a:t>
            </a:r>
            <a:r>
              <a:rPr lang="ru-RU" sz="7200" dirty="0" smtClean="0"/>
              <a:t>Стандартная Lisp-программа представляет собой деревья выражений, которые могут возвращать конкретные значения.</a:t>
            </a:r>
            <a:r>
              <a:rPr lang="en-US" sz="7200" dirty="0" smtClean="0"/>
              <a:t> </a:t>
            </a:r>
            <a:r>
              <a:rPr lang="ru-RU" sz="7200" dirty="0" smtClean="0"/>
              <a:t>Если язык полностью состоит из выражений, это позволяет составлять их любимым способом: </a:t>
            </a:r>
            <a:r>
              <a:rPr lang="en-US" sz="7200" dirty="0" smtClean="0"/>
              <a:t> </a:t>
            </a:r>
            <a:r>
              <a:rPr lang="ru-RU" sz="7200" dirty="0" smtClean="0"/>
              <a:t>(</a:t>
            </a:r>
            <a:r>
              <a:rPr lang="ru-RU" sz="7200" b="1" dirty="0" err="1" smtClean="0"/>
              <a:t>if</a:t>
            </a:r>
            <a:r>
              <a:rPr lang="ru-RU" sz="7200" dirty="0" smtClean="0"/>
              <a:t> </a:t>
            </a:r>
            <a:r>
              <a:rPr lang="ru-RU" sz="7200" b="1" dirty="0" err="1" smtClean="0"/>
              <a:t>foo</a:t>
            </a:r>
            <a:r>
              <a:rPr lang="ru-RU" sz="7200" dirty="0" smtClean="0"/>
              <a:t> (= </a:t>
            </a:r>
            <a:r>
              <a:rPr lang="ru-RU" sz="7200" dirty="0" err="1" smtClean="0"/>
              <a:t>x</a:t>
            </a:r>
            <a:r>
              <a:rPr lang="ru-RU" sz="7200" dirty="0" smtClean="0"/>
              <a:t> 1) (= </a:t>
            </a:r>
            <a:r>
              <a:rPr lang="ru-RU" sz="7200" dirty="0" err="1" smtClean="0"/>
              <a:t>x</a:t>
            </a:r>
            <a:r>
              <a:rPr lang="ru-RU" sz="7200" dirty="0" smtClean="0"/>
              <a:t> 2))либо</a:t>
            </a:r>
            <a:r>
              <a:rPr lang="en-US" sz="7200" dirty="0" smtClean="0"/>
              <a:t> </a:t>
            </a:r>
            <a:r>
              <a:rPr lang="ru-RU" sz="7200" dirty="0" smtClean="0"/>
              <a:t>(= </a:t>
            </a:r>
            <a:r>
              <a:rPr lang="ru-RU" sz="7200" dirty="0" err="1" smtClean="0"/>
              <a:t>x</a:t>
            </a:r>
            <a:r>
              <a:rPr lang="ru-RU" sz="7200" dirty="0" smtClean="0"/>
              <a:t> (</a:t>
            </a:r>
            <a:r>
              <a:rPr lang="ru-RU" sz="7200" b="1" dirty="0" err="1" smtClean="0"/>
              <a:t>if</a:t>
            </a:r>
            <a:r>
              <a:rPr lang="ru-RU" sz="7200" dirty="0" smtClean="0"/>
              <a:t> </a:t>
            </a:r>
            <a:r>
              <a:rPr lang="ru-RU" sz="7200" dirty="0" err="1" smtClean="0"/>
              <a:t>foo</a:t>
            </a:r>
            <a:r>
              <a:rPr lang="ru-RU" sz="7200" dirty="0" smtClean="0"/>
              <a:t> 1 2))7.  </a:t>
            </a:r>
          </a:p>
          <a:p>
            <a:r>
              <a:rPr lang="ru-RU" sz="7200" dirty="0" smtClean="0"/>
              <a:t>Символьный тип (A </a:t>
            </a:r>
            <a:r>
              <a:rPr lang="ru-RU" sz="7200" dirty="0" err="1" smtClean="0"/>
              <a:t>symbol</a:t>
            </a:r>
            <a:r>
              <a:rPr lang="ru-RU" sz="7200" dirty="0" smtClean="0"/>
              <a:t> </a:t>
            </a:r>
            <a:r>
              <a:rPr lang="ru-RU" sz="7200" dirty="0" err="1" smtClean="0"/>
              <a:t>type</a:t>
            </a:r>
            <a:r>
              <a:rPr lang="ru-RU" sz="7200" dirty="0" smtClean="0"/>
              <a:t>). Символы отличаются от строк, что позволяет проверить на равенство, сравнив указатели.</a:t>
            </a: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реализовать списки?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11560" y="184482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27584" y="184482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184482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259632" y="184482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475656" y="184482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691680" y="184482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907704" y="184482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467544" y="1340768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</a:t>
            </a:r>
            <a:r>
              <a:rPr lang="en-US" sz="2000" dirty="0" smtClean="0"/>
              <a:t>A B C D E (F G H) … )</a:t>
            </a:r>
            <a:endParaRPr lang="ru-RU" sz="20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691680" y="162880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endCxn id="10" idx="0"/>
          </p:cNvCxnSpPr>
          <p:nvPr/>
        </p:nvCxnSpPr>
        <p:spPr>
          <a:xfrm flipH="1">
            <a:off x="1799692" y="1628800"/>
            <a:ext cx="25202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10" idx="2"/>
          </p:cNvCxnSpPr>
          <p:nvPr/>
        </p:nvCxnSpPr>
        <p:spPr>
          <a:xfrm>
            <a:off x="1799692" y="2060848"/>
            <a:ext cx="25202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1979712" y="263691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2195736" y="263691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2411760" y="263691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539552" y="90872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Можно так: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611560" y="328498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самом деле так:</a:t>
            </a:r>
            <a:endParaRPr lang="ru-RU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683568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899592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1475656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1691680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267744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2483768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3059832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3275856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851920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4067944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4644008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4860032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5436096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5652120" y="4149080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97160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1763688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>
            <a:off x="2555776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/>
          <p:nvPr/>
        </p:nvCxnSpPr>
        <p:spPr>
          <a:xfrm>
            <a:off x="3347864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/>
          <p:nvPr/>
        </p:nvCxnSpPr>
        <p:spPr>
          <a:xfrm>
            <a:off x="4139952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>
            <a:off x="493204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>
            <a:off x="755576" y="42930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/>
          <p:nvPr/>
        </p:nvCxnSpPr>
        <p:spPr>
          <a:xfrm>
            <a:off x="1547664" y="42930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>
            <a:off x="2339752" y="42930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>
            <a:off x="3131840" y="42930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/>
          <p:nvPr/>
        </p:nvCxnSpPr>
        <p:spPr>
          <a:xfrm>
            <a:off x="3923928" y="42930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endCxn id="76" idx="0"/>
          </p:cNvCxnSpPr>
          <p:nvPr/>
        </p:nvCxnSpPr>
        <p:spPr>
          <a:xfrm>
            <a:off x="4716016" y="4293096"/>
            <a:ext cx="36004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/>
          <p:nvPr/>
        </p:nvCxnSpPr>
        <p:spPr>
          <a:xfrm>
            <a:off x="5508104" y="42930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39552" y="486916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smtClean="0"/>
              <a:t>A             B             C             D            E</a:t>
            </a:r>
            <a:endParaRPr lang="ru-RU" dirty="0"/>
          </a:p>
        </p:txBody>
      </p:sp>
      <p:sp>
        <p:nvSpPr>
          <p:cNvPr id="76" name="Прямоугольник 75"/>
          <p:cNvSpPr/>
          <p:nvPr/>
        </p:nvSpPr>
        <p:spPr>
          <a:xfrm>
            <a:off x="4644008" y="537321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4860032" y="537321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рямоугольник 77"/>
          <p:cNvSpPr/>
          <p:nvPr/>
        </p:nvSpPr>
        <p:spPr>
          <a:xfrm>
            <a:off x="5436096" y="537321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рямоугольник 78"/>
          <p:cNvSpPr/>
          <p:nvPr/>
        </p:nvSpPr>
        <p:spPr>
          <a:xfrm>
            <a:off x="5652120" y="537321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/>
          <p:cNvSpPr/>
          <p:nvPr/>
        </p:nvSpPr>
        <p:spPr>
          <a:xfrm>
            <a:off x="6228184" y="537321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/>
          <p:cNvSpPr/>
          <p:nvPr/>
        </p:nvSpPr>
        <p:spPr>
          <a:xfrm>
            <a:off x="6444208" y="537321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cxnSp>
        <p:nvCxnSpPr>
          <p:cNvPr id="82" name="Прямая со стрелкой 81"/>
          <p:cNvCxnSpPr/>
          <p:nvPr/>
        </p:nvCxnSpPr>
        <p:spPr>
          <a:xfrm>
            <a:off x="4932040" y="544522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>
            <a:off x="5724128" y="544522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/>
          <p:nvPr/>
        </p:nvCxnSpPr>
        <p:spPr>
          <a:xfrm>
            <a:off x="4716016" y="551723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>
            <a:off x="5508104" y="551723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>
            <a:off x="6300192" y="551723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499992" y="609329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smtClean="0"/>
              <a:t>F             G             H</a:t>
            </a:r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Базовый конструкт Лиспа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51720" y="1556792"/>
            <a:ext cx="1008112" cy="7200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59832" y="1556792"/>
            <a:ext cx="1008112" cy="7200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1619672" y="1916832"/>
            <a:ext cx="936104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3563888" y="1916832"/>
            <a:ext cx="1080120" cy="122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9592" y="29969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Голова (</a:t>
            </a:r>
            <a:r>
              <a:rPr lang="en-US" dirty="0" smtClean="0"/>
              <a:t>Head)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355976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Хвост</a:t>
            </a:r>
            <a:r>
              <a:rPr lang="en-US" dirty="0" smtClean="0"/>
              <a:t> (Tail)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3789041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(</a:t>
            </a:r>
            <a:r>
              <a:rPr lang="en-US" b="1" dirty="0" err="1" smtClean="0"/>
              <a:t>abcd</a:t>
            </a:r>
            <a:r>
              <a:rPr lang="en-US" b="1" dirty="0" smtClean="0"/>
              <a:t> 123 a b c d</a:t>
            </a:r>
            <a:r>
              <a:rPr lang="ru-RU" b="1" dirty="0" smtClean="0"/>
              <a:t>)</a:t>
            </a:r>
            <a:r>
              <a:rPr lang="en-US" b="1" dirty="0" smtClean="0"/>
              <a:t>                                        (if </a:t>
            </a:r>
            <a:r>
              <a:rPr lang="en-US" b="1" dirty="0" err="1" smtClean="0"/>
              <a:t>foo</a:t>
            </a:r>
            <a:r>
              <a:rPr lang="en-US" b="1" dirty="0" smtClean="0"/>
              <a:t> (= x 1) (= x 2))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971600" y="429309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abcd</a:t>
            </a:r>
            <a:r>
              <a:rPr lang="en-US" b="1" dirty="0" smtClean="0"/>
              <a:t>         </a:t>
            </a:r>
            <a:r>
              <a:rPr lang="en-US" b="1" dirty="0" smtClean="0">
                <a:solidFill>
                  <a:srgbClr val="00B050"/>
                </a:solidFill>
              </a:rPr>
              <a:t>(123 a b c d</a:t>
            </a:r>
            <a:r>
              <a:rPr lang="ru-RU" b="1" dirty="0" smtClean="0">
                <a:solidFill>
                  <a:srgbClr val="00B050"/>
                </a:solidFill>
              </a:rPr>
              <a:t>)</a:t>
            </a:r>
            <a:r>
              <a:rPr lang="en-US" b="1" dirty="0" smtClean="0"/>
              <a:t>  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if</a:t>
            </a:r>
            <a:r>
              <a:rPr lang="en-US" b="1" dirty="0" smtClean="0"/>
              <a:t>       </a:t>
            </a:r>
            <a:r>
              <a:rPr lang="en-US" b="1" dirty="0" smtClean="0">
                <a:solidFill>
                  <a:srgbClr val="00B050"/>
                </a:solidFill>
              </a:rPr>
              <a:t>(</a:t>
            </a:r>
            <a:r>
              <a:rPr lang="en-US" b="1" dirty="0" err="1" smtClean="0">
                <a:solidFill>
                  <a:srgbClr val="00B050"/>
                </a:solidFill>
              </a:rPr>
              <a:t>foo</a:t>
            </a:r>
            <a:r>
              <a:rPr lang="en-US" b="1" dirty="0" smtClean="0">
                <a:solidFill>
                  <a:srgbClr val="00B050"/>
                </a:solidFill>
              </a:rPr>
              <a:t> (= x 1) (= x 2))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4941168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Указатель на голову указывает или на атом или на список</a:t>
            </a:r>
          </a:p>
          <a:p>
            <a:r>
              <a:rPr lang="ru-RU" dirty="0" smtClean="0"/>
              <a:t>Указатель на хвост либо нулевой, либо указывает на список</a:t>
            </a:r>
          </a:p>
          <a:p>
            <a:r>
              <a:rPr lang="ru-RU" dirty="0" smtClean="0"/>
              <a:t>На первых порах,  оперативная память разделялась на память для атомов и память для списков (точечных пар). 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5004048" y="1700808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Точечная пара </a:t>
            </a:r>
            <a:r>
              <a:rPr lang="en-US" sz="2000" b="1" dirty="0" smtClean="0"/>
              <a:t>H . T</a:t>
            </a:r>
            <a:endParaRPr lang="ru-RU" sz="20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Применение Лиспа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78488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err="1" smtClean="0"/>
              <a:t>AutoLISP</a:t>
            </a:r>
            <a:r>
              <a:rPr lang="ru-RU" dirty="0" smtClean="0"/>
              <a:t> — </a:t>
            </a:r>
            <a:r>
              <a:rPr lang="ru-RU" dirty="0" err="1" smtClean="0"/>
              <a:t>скриптовый</a:t>
            </a:r>
            <a:r>
              <a:rPr lang="ru-RU" dirty="0" smtClean="0"/>
              <a:t> язык САПР </a:t>
            </a:r>
            <a:r>
              <a:rPr lang="ru-RU" dirty="0" err="1" smtClean="0"/>
              <a:t>AutoCAD</a:t>
            </a:r>
            <a:r>
              <a:rPr lang="ru-RU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dirty="0" err="1" smtClean="0"/>
              <a:t>Emacs</a:t>
            </a:r>
            <a:r>
              <a:rPr lang="ru-RU" dirty="0" smtClean="0"/>
              <a:t> </a:t>
            </a:r>
            <a:r>
              <a:rPr lang="ru-RU" dirty="0" err="1" smtClean="0"/>
              <a:t>Lisp</a:t>
            </a:r>
            <a:r>
              <a:rPr lang="ru-RU" dirty="0" smtClean="0"/>
              <a:t> — встроенный язык текстового редактора </a:t>
            </a:r>
            <a:r>
              <a:rPr lang="ru-RU" dirty="0" err="1" smtClean="0"/>
              <a:t>Emacs</a:t>
            </a:r>
            <a:r>
              <a:rPr lang="ru-RU" dirty="0" smtClean="0"/>
              <a:t>, использованный как в реализации самого редактора, так и в разработке дополнений к нему, что даёт неограниченные возможности расширения функциональности;</a:t>
            </a:r>
          </a:p>
          <a:p>
            <a:pPr>
              <a:buFont typeface="Arial" pitchFamily="34" charset="0"/>
              <a:buChar char="•"/>
            </a:pPr>
            <a:r>
              <a:rPr lang="ru-RU" dirty="0" err="1" smtClean="0"/>
              <a:t>Interleaf</a:t>
            </a:r>
            <a:r>
              <a:rPr lang="ru-RU" dirty="0" smtClean="0"/>
              <a:t> </a:t>
            </a:r>
            <a:r>
              <a:rPr lang="ru-RU" dirty="0" err="1" smtClean="0"/>
              <a:t>Lisp</a:t>
            </a:r>
            <a:r>
              <a:rPr lang="ru-RU" dirty="0" smtClean="0"/>
              <a:t> — </a:t>
            </a:r>
            <a:r>
              <a:rPr lang="ru-RU" dirty="0" err="1" smtClean="0"/>
              <a:t>скриптовый</a:t>
            </a:r>
            <a:r>
              <a:rPr lang="ru-RU" dirty="0" smtClean="0"/>
              <a:t> язык в издательском программном обеспечении </a:t>
            </a:r>
            <a:r>
              <a:rPr lang="ru-RU" dirty="0" err="1" smtClean="0"/>
              <a:t>Interleaf</a:t>
            </a:r>
            <a:r>
              <a:rPr lang="ru-RU" dirty="0" smtClean="0"/>
              <a:t>/</a:t>
            </a:r>
            <a:r>
              <a:rPr lang="ru-RU" dirty="0" err="1" smtClean="0"/>
              <a:t>Quicksilver</a:t>
            </a:r>
            <a:r>
              <a:rPr lang="ru-RU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dirty="0" err="1" smtClean="0"/>
              <a:t>Nyquist</a:t>
            </a:r>
            <a:r>
              <a:rPr lang="ru-RU" dirty="0" smtClean="0"/>
              <a:t> — </a:t>
            </a:r>
            <a:r>
              <a:rPr lang="ru-RU" dirty="0" err="1" smtClean="0"/>
              <a:t>скриптовый</a:t>
            </a:r>
            <a:r>
              <a:rPr lang="ru-RU" dirty="0" smtClean="0"/>
              <a:t> язык в </a:t>
            </a:r>
            <a:r>
              <a:rPr lang="ru-RU" dirty="0" err="1" smtClean="0"/>
              <a:t>аудиоредакторе</a:t>
            </a:r>
            <a:r>
              <a:rPr lang="ru-RU" dirty="0" smtClean="0"/>
              <a:t> </a:t>
            </a:r>
            <a:r>
              <a:rPr lang="ru-RU" dirty="0" err="1" smtClean="0"/>
              <a:t>Audacity</a:t>
            </a:r>
            <a:r>
              <a:rPr lang="ru-RU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dirty="0" err="1" smtClean="0"/>
              <a:t>Rep</a:t>
            </a:r>
            <a:r>
              <a:rPr lang="ru-RU" dirty="0" smtClean="0"/>
              <a:t> (близок к </a:t>
            </a:r>
            <a:r>
              <a:rPr lang="ru-RU" dirty="0" err="1" smtClean="0"/>
              <a:t>Emacs</a:t>
            </a:r>
            <a:r>
              <a:rPr lang="ru-RU" dirty="0" smtClean="0"/>
              <a:t> </a:t>
            </a:r>
            <a:r>
              <a:rPr lang="ru-RU" dirty="0" err="1" smtClean="0"/>
              <a:t>Lisp</a:t>
            </a:r>
            <a:r>
              <a:rPr lang="ru-RU" dirty="0" smtClean="0"/>
              <a:t>) — язык настроек и расширений в оконном менеджере </a:t>
            </a:r>
            <a:r>
              <a:rPr lang="ru-RU" dirty="0" err="1" smtClean="0"/>
              <a:t>Sawfish</a:t>
            </a:r>
            <a:r>
              <a:rPr lang="ru-RU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SKILL — </a:t>
            </a:r>
            <a:r>
              <a:rPr lang="ru-RU" dirty="0" err="1" smtClean="0"/>
              <a:t>скриптовый</a:t>
            </a:r>
            <a:r>
              <a:rPr lang="ru-RU" dirty="0" smtClean="0"/>
              <a:t> язык САПР </a:t>
            </a:r>
            <a:r>
              <a:rPr lang="ru-RU" dirty="0" err="1" smtClean="0"/>
              <a:t>Virtuoso</a:t>
            </a:r>
            <a:r>
              <a:rPr lang="ru-RU" dirty="0" smtClean="0"/>
              <a:t> </a:t>
            </a:r>
            <a:r>
              <a:rPr lang="ru-RU" dirty="0" err="1" smtClean="0"/>
              <a:t>Platform</a:t>
            </a:r>
            <a:r>
              <a:rPr lang="ru-RU" dirty="0" smtClean="0"/>
              <a:t> компании </a:t>
            </a:r>
            <a:r>
              <a:rPr lang="ru-RU" dirty="0" err="1" smtClean="0"/>
              <a:t>Cadence</a:t>
            </a:r>
            <a:r>
              <a:rPr lang="ru-RU" dirty="0" smtClean="0"/>
              <a:t>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Systems</a:t>
            </a:r>
            <a:r>
              <a:rPr lang="ru-RU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dirty="0" err="1" smtClean="0"/>
              <a:t>TinyScheme</a:t>
            </a:r>
            <a:r>
              <a:rPr lang="ru-RU" dirty="0" smtClean="0"/>
              <a:t> — один из </a:t>
            </a:r>
            <a:r>
              <a:rPr lang="ru-RU" dirty="0" err="1" smtClean="0"/>
              <a:t>скриптовых</a:t>
            </a:r>
            <a:r>
              <a:rPr lang="ru-RU" dirty="0" smtClean="0"/>
              <a:t> языков в свободном графическом процессоре </a:t>
            </a:r>
            <a:r>
              <a:rPr lang="ru-RU" dirty="0" err="1" smtClean="0"/>
              <a:t>Gimp</a:t>
            </a:r>
            <a:r>
              <a:rPr lang="ru-RU" dirty="0" smtClean="0"/>
              <a:t> версии 2.4 или более;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ICAD — система «знаний на основе знаний», которая позволяет пользователям кодировать знания дизайна и опыт инженерного проектирования.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Lisp </a:t>
            </a:r>
            <a:r>
              <a:rPr lang="ru-RU" dirty="0" smtClean="0"/>
              <a:t>для </a:t>
            </a:r>
            <a:r>
              <a:rPr lang="en-US" dirty="0" smtClean="0"/>
              <a:t>AutoCAD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196752"/>
            <a:ext cx="81369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Форма вычисляемых выражений языка </a:t>
            </a:r>
            <a:r>
              <a:rPr lang="ru-RU" i="1" dirty="0" err="1" smtClean="0"/>
              <a:t>AutoLISP</a:t>
            </a:r>
            <a:r>
              <a:rPr lang="ru-RU" dirty="0" smtClean="0"/>
              <a:t>:</a:t>
            </a:r>
          </a:p>
          <a:p>
            <a:r>
              <a:rPr lang="ru-RU" dirty="0" smtClean="0"/>
              <a:t>(&lt;функция</a:t>
            </a:r>
            <a:r>
              <a:rPr lang="en-US" dirty="0" smtClean="0"/>
              <a:t>&gt;</a:t>
            </a:r>
            <a:r>
              <a:rPr lang="ru-RU" dirty="0" smtClean="0"/>
              <a:t> [&lt;аргумент1&gt; [&lt;аргумент2&gt; ... [&lt;</a:t>
            </a:r>
            <a:r>
              <a:rPr lang="ru-RU" dirty="0" err="1" smtClean="0"/>
              <a:t>аргументN</a:t>
            </a:r>
            <a:r>
              <a:rPr lang="ru-RU" dirty="0" smtClean="0"/>
              <a:t>&gt; ]...]])</a:t>
            </a:r>
          </a:p>
          <a:p>
            <a:endParaRPr lang="ru-RU" dirty="0" smtClean="0"/>
          </a:p>
          <a:p>
            <a:r>
              <a:rPr lang="ru-RU" dirty="0" smtClean="0"/>
              <a:t>Выражения:</a:t>
            </a:r>
          </a:p>
          <a:p>
            <a:r>
              <a:rPr lang="ru-RU" dirty="0" smtClean="0"/>
              <a:t>(- (+ 56.022 78.11) (+ 123.77 78.0))</a:t>
            </a:r>
          </a:p>
          <a:p>
            <a:endParaRPr lang="ru-RU" i="1" dirty="0" smtClean="0"/>
          </a:p>
          <a:p>
            <a:r>
              <a:rPr lang="ru-RU" i="1" dirty="0" err="1" smtClean="0"/>
              <a:t>AutoLISP</a:t>
            </a:r>
            <a:r>
              <a:rPr lang="ru-RU" dirty="0" smtClean="0"/>
              <a:t> работает с объектами следующих типов: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целое число;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вещественное число;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строка;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список, точечная пара;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дескриптор файла;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указатель функции, приложения;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примитив </a:t>
            </a:r>
            <a:r>
              <a:rPr lang="ru-RU" dirty="0" err="1" smtClean="0"/>
              <a:t>AutoCAD</a:t>
            </a:r>
            <a:r>
              <a:rPr lang="ru-RU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набор выбора;</a:t>
            </a:r>
          </a:p>
          <a:p>
            <a:pPr>
              <a:buFont typeface="Arial" pitchFamily="34" charset="0"/>
              <a:buChar char="•"/>
            </a:pPr>
            <a:r>
              <a:rPr lang="ru-RU" i="1" dirty="0" smtClean="0"/>
              <a:t>VLA</a:t>
            </a:r>
            <a:r>
              <a:rPr lang="ru-RU" dirty="0" smtClean="0"/>
              <a:t>-объект.</a:t>
            </a:r>
          </a:p>
          <a:p>
            <a:r>
              <a:rPr lang="ru-RU" dirty="0" smtClean="0"/>
              <a:t>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Графические примитивы </a:t>
            </a:r>
            <a:r>
              <a:rPr lang="en-US" dirty="0" smtClean="0"/>
              <a:t>AutoCAD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Рисунок в системе </a:t>
            </a:r>
            <a:r>
              <a:rPr lang="en-US" dirty="0" smtClean="0"/>
              <a:t>AutoCAD </a:t>
            </a:r>
            <a:r>
              <a:rPr lang="ru-RU" dirty="0" smtClean="0"/>
              <a:t>имеет организацию, аналогичную организации базы данных, в которой элементы (графические примитивы и неграфические объекты) имеют </a:t>
            </a:r>
            <a:r>
              <a:rPr lang="ru-RU" i="1" dirty="0" smtClean="0"/>
              <a:t>списковую структуру</a:t>
            </a:r>
            <a:r>
              <a:rPr lang="ru-RU" dirty="0" smtClean="0"/>
              <a:t>. Каждый примитив имеет свой тип. Перечислим все эти типы примитивов в алфавитном порядке: 3</a:t>
            </a:r>
            <a:r>
              <a:rPr lang="en-US" dirty="0" smtClean="0"/>
              <a:t>DFACE, 3DSOLID, ACAD_PROXY_ENTITY, </a:t>
            </a:r>
            <a:r>
              <a:rPr lang="en-US" b="1" dirty="0" smtClean="0"/>
              <a:t>ARC</a:t>
            </a:r>
            <a:r>
              <a:rPr lang="en-US" dirty="0" smtClean="0"/>
              <a:t>, ARCALIGNEDTEXT, ATTDEF, ATTRIB, BODY, </a:t>
            </a:r>
            <a:r>
              <a:rPr lang="en-US" b="1" dirty="0" smtClean="0"/>
              <a:t>CIRCLE</a:t>
            </a:r>
            <a:r>
              <a:rPr lang="en-US" dirty="0" smtClean="0"/>
              <a:t>, DIMENSION, ELLIPSE, </a:t>
            </a:r>
            <a:r>
              <a:rPr lang="en-US" i="1" dirty="0" smtClean="0"/>
              <a:t>HATCH</a:t>
            </a:r>
            <a:r>
              <a:rPr lang="en-US" dirty="0" smtClean="0"/>
              <a:t>, IMAGE, INSERT, </a:t>
            </a:r>
            <a:r>
              <a:rPr lang="en-US" i="1" dirty="0" smtClean="0"/>
              <a:t>LEADER</a:t>
            </a:r>
            <a:r>
              <a:rPr lang="en-US" dirty="0" smtClean="0"/>
              <a:t>, </a:t>
            </a:r>
            <a:r>
              <a:rPr lang="en-US" b="1" dirty="0" smtClean="0"/>
              <a:t>LINE</a:t>
            </a:r>
            <a:r>
              <a:rPr lang="en-US" dirty="0" smtClean="0"/>
              <a:t>, LWPOLYLINE, MLINE, MTEXT, OLEFRAME, OLE2FRAME, POINT, </a:t>
            </a:r>
            <a:r>
              <a:rPr lang="en-US" b="1" i="1" dirty="0" smtClean="0"/>
              <a:t>POLYLINE</a:t>
            </a:r>
            <a:r>
              <a:rPr lang="en-US" dirty="0" smtClean="0"/>
              <a:t>, RAY, REGION, RTEXT, SEQEND, SHAPE, SOLID, </a:t>
            </a:r>
            <a:r>
              <a:rPr lang="en-US" i="1" dirty="0" smtClean="0"/>
              <a:t>SPLINE</a:t>
            </a:r>
            <a:r>
              <a:rPr lang="en-US" dirty="0" smtClean="0"/>
              <a:t>, </a:t>
            </a:r>
            <a:r>
              <a:rPr lang="en-US" b="1" dirty="0" smtClean="0"/>
              <a:t>TEXT</a:t>
            </a:r>
            <a:r>
              <a:rPr lang="en-US" dirty="0" smtClean="0"/>
              <a:t>, TOLERANCE, TRACE, </a:t>
            </a:r>
            <a:r>
              <a:rPr lang="en-US" i="1" dirty="0" smtClean="0"/>
              <a:t>VERTEX</a:t>
            </a:r>
            <a:r>
              <a:rPr lang="en-US" dirty="0" smtClean="0"/>
              <a:t>, </a:t>
            </a:r>
            <a:r>
              <a:rPr lang="en-US" i="1" dirty="0" smtClean="0"/>
              <a:t>VIEWPORT</a:t>
            </a:r>
            <a:r>
              <a:rPr lang="en-US" dirty="0" smtClean="0"/>
              <a:t>, WIPEOUT, XLINE. </a:t>
            </a:r>
            <a:r>
              <a:rPr lang="ru-RU" dirty="0" smtClean="0"/>
              <a:t>Как правило, наименование типа совпадает с английским именем команды системы </a:t>
            </a:r>
            <a:r>
              <a:rPr lang="en-US" dirty="0" smtClean="0"/>
              <a:t>AutoCAD, </a:t>
            </a:r>
            <a:r>
              <a:rPr lang="ru-RU" dirty="0" smtClean="0"/>
              <a:t>которая создает графический объект.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Элементарные данные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96752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Данные как целостность: суть и представление. </a:t>
            </a:r>
          </a:p>
          <a:p>
            <a:r>
              <a:rPr lang="ru-RU" dirty="0" smtClean="0"/>
              <a:t>Элементарное данное, как правило, имеет «машинное», текстовое и байтовое представление.  Пример: числа с плавающей точкой: </a:t>
            </a:r>
            <a:endParaRPr lang="ru-RU" dirty="0"/>
          </a:p>
        </p:txBody>
      </p:sp>
      <p:pic>
        <p:nvPicPr>
          <p:cNvPr id="1026" name="Picture 2" descr="Лекция 4: Числа с плавающей запятой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204864"/>
            <a:ext cx="6840760" cy="34563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1560" y="580526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Главное в отображениях – соответствие стандарту, напр. </a:t>
            </a:r>
            <a:r>
              <a:rPr lang="en-US" b="1" dirty="0" smtClean="0"/>
              <a:t>IEEE 754—2008</a:t>
            </a:r>
            <a:r>
              <a:rPr lang="ru-RU" dirty="0" smtClean="0"/>
              <a:t>. А какое байтовое представление?</a:t>
            </a:r>
            <a:endParaRPr lang="ru-R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490066"/>
          </a:xfrm>
        </p:spPr>
        <p:txBody>
          <a:bodyPr>
            <a:noAutofit/>
          </a:bodyPr>
          <a:lstStyle/>
          <a:p>
            <a:r>
              <a:rPr lang="ru-RU" sz="3600" dirty="0" smtClean="0"/>
              <a:t>Роль Маккарти и Лиспа в истории ВЦ СОАН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5589240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</a:t>
            </a:r>
          </a:p>
          <a:p>
            <a:endParaRPr lang="ru-RU" dirty="0"/>
          </a:p>
        </p:txBody>
      </p:sp>
      <p:pic>
        <p:nvPicPr>
          <p:cNvPr id="5" name="Picture 2" descr="K:\PA_cassettes\PA_folders60-99\documents\normal\0004\07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3744912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http://www.soran1957.ru/Default.aspx?r=medium&amp;u=iiss://PA_folders01-20@iis.nsk.su/0001/0001/05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692696"/>
            <a:ext cx="4572000" cy="3143250"/>
          </a:xfrm>
          <a:prstGeom prst="rect">
            <a:avLst/>
          </a:prstGeom>
          <a:noFill/>
        </p:spPr>
      </p:pic>
      <p:pic>
        <p:nvPicPr>
          <p:cNvPr id="14340" name="Picture 4" descr="http://www.soran1957.ru/Default.aspx?r=medium&amp;u=iiss://PA_folders01-20@iis.nsk.su/0001/0001/055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01008"/>
            <a:ext cx="4572000" cy="311467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644008" y="3861048"/>
            <a:ext cx="4499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Конец 1968 года Джон Маккарти прочел в Москве и Новосибирске циклы лекций по Lisp-у и автоматизации доказательств теорем</a:t>
            </a:r>
          </a:p>
          <a:p>
            <a:r>
              <a:rPr lang="ru-RU" dirty="0" smtClean="0"/>
              <a:t>ЛИСП – БЭСМ-6 (ВЦ СО АН СССР) Начатая в 1967 году первая версия реализации Лисп-интерпретатора в Новосибирске</a:t>
            </a:r>
          </a:p>
          <a:p>
            <a:endParaRPr lang="ru-RU" dirty="0" smtClean="0"/>
          </a:p>
          <a:p>
            <a:r>
              <a:rPr lang="ru-RU" dirty="0" smtClean="0"/>
              <a:t>На снимках: один из визитов Дж. Маккарти в ВЦ и на ЛШЮП в 1987 г. </a:t>
            </a:r>
            <a:endParaRPr lang="ru-RU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Лекция 4. Многомерные структуры языка APL</a:t>
            </a:r>
            <a:endParaRPr lang="ru-RU" dirty="0"/>
          </a:p>
        </p:txBody>
      </p:sp>
      <p:sp>
        <p:nvSpPr>
          <p:cNvPr id="4" name="Содержимое 2"/>
          <p:cNvSpPr>
            <a:spLocks noGrp="1"/>
          </p:cNvSpPr>
          <p:nvPr>
            <p:ph idx="1"/>
          </p:nvPr>
        </p:nvSpPr>
        <p:spPr>
          <a:xfrm>
            <a:off x="611560" y="1916832"/>
            <a:ext cx="8229600" cy="4525963"/>
          </a:xfrm>
        </p:spPr>
        <p:txBody>
          <a:bodyPr>
            <a:normAutofit/>
          </a:bodyPr>
          <a:lstStyle/>
          <a:p>
            <a:r>
              <a:rPr lang="ru-RU" dirty="0" smtClean="0"/>
              <a:t>Краткая история</a:t>
            </a:r>
            <a:endParaRPr lang="en-US" dirty="0" smtClean="0"/>
          </a:p>
          <a:p>
            <a:pPr lvl="1"/>
            <a:r>
              <a:rPr lang="ru-RU" dirty="0" smtClean="0"/>
              <a:t>Создание, контекст, автор</a:t>
            </a:r>
          </a:p>
          <a:p>
            <a:r>
              <a:rPr lang="ru-RU" dirty="0" smtClean="0"/>
              <a:t>Рассуждения о синтаксисе выражений</a:t>
            </a:r>
          </a:p>
          <a:p>
            <a:r>
              <a:rPr lang="ru-RU" dirty="0" smtClean="0"/>
              <a:t>Рассуждения о векторно-матричной парадигме</a:t>
            </a:r>
          </a:p>
          <a:p>
            <a:r>
              <a:rPr lang="ru-RU" dirty="0" smtClean="0"/>
              <a:t>Операции работы с массивами, детали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Что такое </a:t>
            </a:r>
            <a:r>
              <a:rPr lang="en-US" sz="3200" dirty="0" smtClean="0"/>
              <a:t>APL</a:t>
            </a:r>
            <a:r>
              <a:rPr lang="ru-RU" sz="3200" dirty="0" smtClean="0"/>
              <a:t> и кто его создал</a:t>
            </a:r>
            <a:r>
              <a:rPr lang="en-US" sz="3200" dirty="0" smtClean="0"/>
              <a:t>?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2232247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 smtClean="0"/>
              <a:t>APL</a:t>
            </a:r>
            <a:r>
              <a:rPr lang="ru-RU" dirty="0" smtClean="0"/>
              <a:t> (</a:t>
            </a:r>
            <a:r>
              <a:rPr lang="ru-RU" i="1" dirty="0" smtClean="0"/>
              <a:t>A </a:t>
            </a:r>
            <a:r>
              <a:rPr lang="ru-RU" i="1" dirty="0" err="1" smtClean="0"/>
              <a:t>Programming</a:t>
            </a:r>
            <a:r>
              <a:rPr lang="ru-RU" i="1" dirty="0" smtClean="0"/>
              <a:t> </a:t>
            </a:r>
            <a:r>
              <a:rPr lang="ru-RU" i="1" dirty="0" err="1" smtClean="0"/>
              <a:t>Language</a:t>
            </a:r>
            <a:r>
              <a:rPr lang="ru-RU" dirty="0" smtClean="0"/>
              <a:t>)</a:t>
            </a:r>
            <a:r>
              <a:rPr lang="ru-RU" baseline="30000" dirty="0" smtClean="0">
                <a:hlinkClick r:id="rId2"/>
              </a:rPr>
              <a:t>]</a:t>
            </a:r>
            <a:r>
              <a:rPr lang="ru-RU" dirty="0" smtClean="0"/>
              <a:t> — </a:t>
            </a:r>
            <a:r>
              <a:rPr lang="ru-RU" dirty="0" smtClean="0">
                <a:hlinkClick r:id="rId3" tooltip="Язык программирования"/>
              </a:rPr>
              <a:t>язык программирования</a:t>
            </a:r>
            <a:r>
              <a:rPr lang="ru-RU" dirty="0" smtClean="0"/>
              <a:t>, оптимизированный для работы с </a:t>
            </a:r>
            <a:r>
              <a:rPr lang="ru-RU" dirty="0" smtClean="0">
                <a:hlinkClick r:id="rId4" tooltip="Массив (программирование)"/>
              </a:rPr>
              <a:t>массивами</a:t>
            </a:r>
            <a:r>
              <a:rPr lang="ru-RU" dirty="0" smtClean="0"/>
              <a:t>, предшественник современных научных вычислительных сред, таких как </a:t>
            </a:r>
            <a:r>
              <a:rPr lang="ru-RU" dirty="0" smtClean="0">
                <a:hlinkClick r:id="rId5" tooltip="MATLAB"/>
              </a:rPr>
              <a:t>MATLAB</a:t>
            </a:r>
            <a:r>
              <a:rPr lang="ru-RU" dirty="0" smtClean="0"/>
              <a:t>, использует </a:t>
            </a:r>
            <a:r>
              <a:rPr lang="ru-RU" dirty="0" smtClean="0">
                <a:hlinkClick r:id="rId6" tooltip="Функциональное программирование"/>
              </a:rPr>
              <a:t>функциональную парадигму программирования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Набор символов для APL содержит специальные символы</a:t>
            </a:r>
          </a:p>
          <a:p>
            <a:r>
              <a:rPr lang="ru-RU" dirty="0" smtClean="0"/>
              <a:t>В своей области применения (физика, </a:t>
            </a:r>
            <a:r>
              <a:rPr lang="ru-RU" dirty="0" smtClean="0">
                <a:hlinkClick r:id="rId7" tooltip="Математическое моделирование"/>
              </a:rPr>
              <a:t>математическое моделирование</a:t>
            </a:r>
            <a:r>
              <a:rPr lang="ru-RU" dirty="0" smtClean="0"/>
              <a:t>, обработка данных) APL — мощный язык, обладающий кратким и выразительным синтаксисом. </a:t>
            </a:r>
          </a:p>
          <a:p>
            <a:endParaRPr lang="ru-RU" dirty="0"/>
          </a:p>
        </p:txBody>
      </p:sp>
      <p:pic>
        <p:nvPicPr>
          <p:cNvPr id="7" name="Picture 2" descr="KEI with ATW NY Aug 1989 (cropped) - Ken Ivers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44208" y="3356992"/>
            <a:ext cx="2339573" cy="311658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79512" y="2996952"/>
            <a:ext cx="61926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Язык APL был разработан </a:t>
            </a:r>
            <a:r>
              <a:rPr lang="ru-RU" dirty="0" smtClean="0">
                <a:hlinkClick r:id="rId9" tooltip="Айверсон, Кеннет"/>
              </a:rPr>
              <a:t>Кеном Айверсоном</a:t>
            </a:r>
            <a:r>
              <a:rPr lang="ru-RU" dirty="0" smtClean="0"/>
              <a:t>, преподававшим тогда в </a:t>
            </a:r>
            <a:r>
              <a:rPr lang="ru-RU" dirty="0" smtClean="0">
                <a:hlinkClick r:id="rId10" tooltip="Гарвардский университет"/>
              </a:rPr>
              <a:t>Гарвардском университете</a:t>
            </a:r>
            <a:r>
              <a:rPr lang="ru-RU" dirty="0" smtClean="0"/>
              <a:t>, в качестве системы обозначений для описания вычислений. В 1957 вышла его книга </a:t>
            </a:r>
            <a:r>
              <a:rPr lang="ru-RU" i="1" dirty="0" smtClean="0"/>
              <a:t>«A </a:t>
            </a:r>
            <a:r>
              <a:rPr lang="ru-RU" i="1" dirty="0" err="1" smtClean="0"/>
              <a:t>Program</a:t>
            </a:r>
            <a:r>
              <a:rPr lang="ru-RU" i="1" dirty="0" smtClean="0"/>
              <a:t> </a:t>
            </a:r>
            <a:r>
              <a:rPr lang="ru-RU" i="1" dirty="0" err="1" smtClean="0"/>
              <a:t>Language</a:t>
            </a:r>
            <a:r>
              <a:rPr lang="ru-RU" i="1" dirty="0" smtClean="0"/>
              <a:t>»</a:t>
            </a:r>
            <a:r>
              <a:rPr lang="ru-RU" baseline="30000" dirty="0" smtClean="0">
                <a:hlinkClick r:id="rId2"/>
              </a:rPr>
              <a:t>[5]</a:t>
            </a:r>
            <a:r>
              <a:rPr lang="ru-RU" dirty="0" smtClean="0"/>
              <a:t>, в которой эта нотация была описана. В 1960 году Айверсон продолжал работу над APL в </a:t>
            </a:r>
            <a:r>
              <a:rPr lang="ru-RU" dirty="0" smtClean="0">
                <a:hlinkClick r:id="rId11" tooltip="IBM"/>
              </a:rPr>
              <a:t>IBM</a:t>
            </a:r>
            <a:r>
              <a:rPr lang="ru-RU" dirty="0" smtClean="0"/>
              <a:t>. Здесь этот язык использовался для описания машинной архитектуры.</a:t>
            </a:r>
          </a:p>
          <a:p>
            <a:r>
              <a:rPr lang="ru-RU" b="1" dirty="0" smtClean="0"/>
              <a:t>Кеннет Юджин Айверсон</a:t>
            </a:r>
            <a:r>
              <a:rPr lang="ru-RU" dirty="0" smtClean="0"/>
              <a:t> (</a:t>
            </a:r>
            <a:r>
              <a:rPr lang="ru-RU" dirty="0" smtClean="0">
                <a:hlinkClick r:id="rId12" tooltip="Английский язык"/>
              </a:rPr>
              <a:t>англ.</a:t>
            </a:r>
            <a:r>
              <a:rPr lang="ru-RU" dirty="0" smtClean="0"/>
              <a:t> </a:t>
            </a:r>
            <a:r>
              <a:rPr lang="ru-RU" i="1" dirty="0" err="1" smtClean="0"/>
              <a:t>Kenneth</a:t>
            </a:r>
            <a:r>
              <a:rPr lang="ru-RU" i="1" dirty="0" smtClean="0"/>
              <a:t> </a:t>
            </a:r>
            <a:r>
              <a:rPr lang="ru-RU" i="1" dirty="0" err="1" smtClean="0"/>
              <a:t>Eugene</a:t>
            </a:r>
            <a:r>
              <a:rPr lang="ru-RU" i="1" dirty="0" smtClean="0"/>
              <a:t> </a:t>
            </a:r>
            <a:r>
              <a:rPr lang="ru-RU" i="1" dirty="0" err="1" smtClean="0"/>
              <a:t>Iverson</a:t>
            </a:r>
            <a:r>
              <a:rPr lang="ru-RU" dirty="0" smtClean="0"/>
              <a:t>; </a:t>
            </a:r>
            <a:r>
              <a:rPr lang="ru-RU" dirty="0" smtClean="0">
                <a:hlinkClick r:id="rId13" tooltip="17 декабря"/>
              </a:rPr>
              <a:t>17 декабря</a:t>
            </a:r>
            <a:r>
              <a:rPr lang="ru-RU" dirty="0" smtClean="0"/>
              <a:t> </a:t>
            </a:r>
            <a:r>
              <a:rPr lang="ru-RU" dirty="0" smtClean="0">
                <a:hlinkClick r:id="rId14" tooltip="1920"/>
              </a:rPr>
              <a:t>1920</a:t>
            </a:r>
            <a:r>
              <a:rPr lang="ru-RU" dirty="0" smtClean="0"/>
              <a:t> — </a:t>
            </a:r>
            <a:r>
              <a:rPr lang="ru-RU" dirty="0" smtClean="0">
                <a:hlinkClick r:id="rId15" tooltip="19 октября"/>
              </a:rPr>
              <a:t>19 октября</a:t>
            </a:r>
            <a:r>
              <a:rPr lang="ru-RU" dirty="0" smtClean="0"/>
              <a:t> </a:t>
            </a:r>
            <a:r>
              <a:rPr lang="ru-RU" dirty="0" smtClean="0">
                <a:hlinkClick r:id="rId16" tooltip="2004"/>
              </a:rPr>
              <a:t>2004</a:t>
            </a:r>
            <a:r>
              <a:rPr lang="ru-RU" dirty="0" smtClean="0"/>
              <a:t>, </a:t>
            </a:r>
            <a:r>
              <a:rPr lang="ru-RU" dirty="0" smtClean="0">
                <a:hlinkClick r:id="rId17" tooltip="Канада"/>
              </a:rPr>
              <a:t>Канада</a:t>
            </a:r>
            <a:r>
              <a:rPr lang="ru-RU" dirty="0" smtClean="0"/>
              <a:t>) — канадский учёный в области теории вычислительных систем, программист, автор </a:t>
            </a:r>
            <a:r>
              <a:rPr lang="ru-RU" dirty="0" smtClean="0">
                <a:hlinkClick r:id="rId3" tooltip="Язык программирования"/>
              </a:rPr>
              <a:t>языка программирования</a:t>
            </a:r>
            <a:r>
              <a:rPr lang="ru-RU" dirty="0" smtClean="0"/>
              <a:t> </a:t>
            </a:r>
            <a:r>
              <a:rPr lang="ru-RU" dirty="0" smtClean="0">
                <a:hlinkClick r:id="rId2" tooltip="APL (язык программирования)"/>
              </a:rPr>
              <a:t>APL</a:t>
            </a:r>
            <a:r>
              <a:rPr lang="ru-RU" dirty="0" smtClean="0"/>
              <a:t>, получивший за эту разработку в </a:t>
            </a:r>
            <a:r>
              <a:rPr lang="ru-RU" dirty="0" smtClean="0">
                <a:hlinkClick r:id="rId18" tooltip="1979 год"/>
              </a:rPr>
              <a:t>1979 году</a:t>
            </a:r>
            <a:r>
              <a:rPr lang="ru-RU" dirty="0" smtClean="0"/>
              <a:t> </a:t>
            </a:r>
            <a:r>
              <a:rPr lang="ru-RU" dirty="0" smtClean="0">
                <a:hlinkClick r:id="rId19" tooltip="Премия Тьюринга"/>
              </a:rPr>
              <a:t>премию Тьюринга</a:t>
            </a:r>
            <a:r>
              <a:rPr lang="ru-RU" dirty="0" smtClean="0"/>
              <a:t> Ассоциации компьютерной техники (</a:t>
            </a:r>
            <a:r>
              <a:rPr lang="ru-RU" dirty="0" smtClean="0">
                <a:hlinkClick r:id="rId20" tooltip="ACM"/>
              </a:rPr>
              <a:t>ACM</a:t>
            </a:r>
            <a:r>
              <a:rPr lang="ru-RU" dirty="0" smtClean="0"/>
              <a:t>).</a:t>
            </a:r>
            <a:endParaRPr lang="ru-RU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Примеры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6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&gt;2 + 2</a:t>
            </a:r>
          </a:p>
          <a:p>
            <a:r>
              <a:rPr lang="en-US" dirty="0" smtClean="0"/>
              <a:t>4</a:t>
            </a:r>
            <a:endParaRPr lang="ru-RU" dirty="0" smtClean="0"/>
          </a:p>
          <a:p>
            <a:r>
              <a:rPr lang="pt-BR" dirty="0" smtClean="0"/>
              <a:t>&gt;n </a:t>
            </a:r>
            <a:r>
              <a:rPr lang="pt-BR" b="1" dirty="0" smtClean="0"/>
              <a:t>←</a:t>
            </a:r>
            <a:r>
              <a:rPr lang="pt-BR" dirty="0" smtClean="0"/>
              <a:t> 4 5 6 7</a:t>
            </a:r>
          </a:p>
          <a:p>
            <a:r>
              <a:rPr lang="pt-BR" dirty="0" smtClean="0"/>
              <a:t>&gt;n </a:t>
            </a:r>
          </a:p>
          <a:p>
            <a:r>
              <a:rPr lang="pt-BR" dirty="0" smtClean="0"/>
              <a:t>4 5 6 7</a:t>
            </a:r>
          </a:p>
          <a:p>
            <a:r>
              <a:rPr lang="pt-BR" dirty="0" smtClean="0"/>
              <a:t>&gt;n+4 </a:t>
            </a:r>
          </a:p>
          <a:p>
            <a:r>
              <a:rPr lang="pt-BR" dirty="0" smtClean="0"/>
              <a:t>8 9 10 11</a:t>
            </a:r>
          </a:p>
          <a:p>
            <a:r>
              <a:rPr lang="pt-BR" dirty="0" smtClean="0"/>
              <a:t>&gt;</a:t>
            </a:r>
            <a:r>
              <a:rPr lang="en-US" dirty="0" smtClean="0"/>
              <a:t>+/n </a:t>
            </a:r>
          </a:p>
          <a:p>
            <a:r>
              <a:rPr lang="en-US" dirty="0" smtClean="0"/>
              <a:t>22</a:t>
            </a:r>
          </a:p>
          <a:p>
            <a:r>
              <a:rPr lang="en-US" dirty="0" smtClean="0"/>
              <a:t>&gt;m </a:t>
            </a:r>
            <a:r>
              <a:rPr lang="en-US" b="1" dirty="0" smtClean="0"/>
              <a:t>←</a:t>
            </a:r>
            <a:r>
              <a:rPr lang="en-US" dirty="0" smtClean="0"/>
              <a:t> +/(3+⍳4) </a:t>
            </a:r>
          </a:p>
          <a:p>
            <a:r>
              <a:rPr lang="en-US" dirty="0" smtClean="0"/>
              <a:t>&gt;m </a:t>
            </a:r>
          </a:p>
          <a:p>
            <a:r>
              <a:rPr lang="en-US" dirty="0" smtClean="0"/>
              <a:t>22</a:t>
            </a:r>
          </a:p>
          <a:p>
            <a:endParaRPr lang="en-US" dirty="0" smtClean="0"/>
          </a:p>
          <a:p>
            <a:r>
              <a:rPr lang="en-US" dirty="0" smtClean="0"/>
              <a:t>SD</a:t>
            </a:r>
            <a:r>
              <a:rPr lang="en-US" b="1" dirty="0" smtClean="0"/>
              <a:t>←</a:t>
            </a:r>
            <a:r>
              <a:rPr lang="en-US" dirty="0" smtClean="0"/>
              <a:t>((+/((X - AV</a:t>
            </a:r>
            <a:r>
              <a:rPr lang="en-US" b="1" dirty="0" smtClean="0"/>
              <a:t>←</a:t>
            </a:r>
            <a:r>
              <a:rPr lang="en-US" dirty="0" smtClean="0"/>
              <a:t>(T</a:t>
            </a:r>
            <a:r>
              <a:rPr lang="en-US" b="1" dirty="0" smtClean="0"/>
              <a:t>←</a:t>
            </a:r>
            <a:r>
              <a:rPr lang="en-US" dirty="0" smtClean="0"/>
              <a:t>+/X)÷⍴X)*2))÷⍴X)*0.5</a:t>
            </a:r>
          </a:p>
          <a:p>
            <a:endParaRPr lang="en-US" dirty="0" smtClean="0"/>
          </a:p>
          <a:p>
            <a:r>
              <a:rPr lang="en-US" dirty="0" smtClean="0"/>
              <a:t>life</a:t>
            </a:r>
            <a:r>
              <a:rPr lang="en-US" b="1" dirty="0" smtClean="0"/>
              <a:t>←</a:t>
            </a:r>
            <a:r>
              <a:rPr lang="en-US" dirty="0" smtClean="0"/>
              <a:t>{↑1 ⍵∨.∧3 4=+/,¯1 0 1∘.⊖¯1 0 1∘.⌽⊂⍵}</a:t>
            </a:r>
            <a:endParaRPr lang="ru-RU" dirty="0"/>
          </a:p>
        </p:txBody>
      </p:sp>
      <p:sp>
        <p:nvSpPr>
          <p:cNvPr id="4098" name="AutoShape 2" descr="{\displaystyle \displaystyle m=\sum \limits _{i=1}^{4}(i+3)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717032"/>
            <a:ext cx="10763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Разберем пример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764704"/>
            <a:ext cx="8352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Простой пример: </a:t>
            </a:r>
            <a:r>
              <a:rPr lang="en-US" b="1" dirty="0" smtClean="0"/>
              <a:t>(+/A) ÷ </a:t>
            </a:r>
            <a:r>
              <a:rPr lang="el-GR" b="1" dirty="0" smtClean="0"/>
              <a:t>ρ</a:t>
            </a:r>
            <a:r>
              <a:rPr lang="en-US" b="1" dirty="0" smtClean="0"/>
              <a:t>A</a:t>
            </a:r>
            <a:r>
              <a:rPr lang="ru-RU" b="1" dirty="0" smtClean="0"/>
              <a:t>   </a:t>
            </a:r>
            <a:r>
              <a:rPr lang="en-US" b="1" dirty="0" smtClean="0"/>
              <a:t>           </a:t>
            </a:r>
            <a:r>
              <a:rPr lang="ru-RU" b="1" dirty="0" smtClean="0"/>
              <a:t>- Среднее значение в массиве </a:t>
            </a:r>
            <a:r>
              <a:rPr lang="en-US" b="1" dirty="0" smtClean="0"/>
              <a:t>A </a:t>
            </a:r>
          </a:p>
          <a:p>
            <a:endParaRPr lang="en-US" b="1" dirty="0" smtClean="0"/>
          </a:p>
          <a:p>
            <a:r>
              <a:rPr lang="ru-RU" b="1" dirty="0" smtClean="0"/>
              <a:t>Посложнее:</a:t>
            </a:r>
            <a:endParaRPr lang="en-US" b="1" dirty="0" smtClean="0"/>
          </a:p>
          <a:p>
            <a:r>
              <a:rPr lang="en-US" b="1" dirty="0" smtClean="0"/>
              <a:t>⍝ </a:t>
            </a:r>
            <a:r>
              <a:rPr lang="ru-RU" b="1" dirty="0" smtClean="0"/>
              <a:t>Вычисление простых чисел, меньших или равных </a:t>
            </a:r>
            <a:r>
              <a:rPr lang="en-US" b="1" dirty="0" smtClean="0"/>
              <a:t>R</a:t>
            </a:r>
          </a:p>
          <a:p>
            <a:r>
              <a:rPr lang="en-US" b="1" dirty="0" smtClean="0"/>
              <a:t>R </a:t>
            </a:r>
            <a:r>
              <a:rPr lang="en-US" i="1" dirty="0" smtClean="0"/>
              <a:t>← </a:t>
            </a:r>
            <a:r>
              <a:rPr lang="en-US" b="1" dirty="0" smtClean="0"/>
              <a:t>6</a:t>
            </a:r>
            <a:endParaRPr lang="ru-RU" b="1" dirty="0" smtClean="0"/>
          </a:p>
          <a:p>
            <a:r>
              <a:rPr lang="en-US" b="1" dirty="0" smtClean="0"/>
              <a:t>(~T∊T∘.×T)/T←1↓⍳R</a:t>
            </a:r>
            <a:endParaRPr lang="ru-RU" b="1" dirty="0" smtClean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467544" y="2503056"/>
          <a:ext cx="8208912" cy="423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786"/>
                <a:gridCol w="5132886"/>
                <a:gridCol w="2160240"/>
              </a:tblGrid>
              <a:tr h="359681">
                <a:tc>
                  <a:txBody>
                    <a:bodyPr/>
                    <a:lstStyle/>
                    <a:p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⍳R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Генерация вектора чисел 1…</a:t>
                      </a:r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1 2 3 4 5 6</a:t>
                      </a:r>
                      <a:endParaRPr lang="ru-RU" dirty="0"/>
                    </a:p>
                  </a:txBody>
                  <a:tcPr/>
                </a:tc>
              </a:tr>
              <a:tr h="359681">
                <a:tc>
                  <a:txBody>
                    <a:bodyPr/>
                    <a:lstStyle/>
                    <a:p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←</a:t>
                      </a:r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1↓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Убираем</a:t>
                      </a:r>
                      <a:r>
                        <a:rPr lang="ru-RU" baseline="0" dirty="0" smtClean="0"/>
                        <a:t> первый элемент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2 3 4 5 6</a:t>
                      </a:r>
                      <a:endParaRPr lang="ru-RU" dirty="0"/>
                    </a:p>
                  </a:txBody>
                  <a:tcPr/>
                </a:tc>
              </a:tr>
              <a:tr h="1288857">
                <a:tc>
                  <a:txBody>
                    <a:bodyPr/>
                    <a:lstStyle/>
                    <a:p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T∘.×T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Внешним произведением формируем таблицу</a:t>
                      </a:r>
                      <a:r>
                        <a:rPr lang="ru-RU" baseline="0" dirty="0" smtClean="0"/>
                        <a:t> произведений </a:t>
                      </a:r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-</a:t>
                      </a:r>
                      <a:r>
                        <a:rPr lang="ru-RU" baseline="0" dirty="0" smtClean="0"/>
                        <a:t>ого элемента на </a:t>
                      </a:r>
                      <a:r>
                        <a:rPr lang="en-US" baseline="0" dirty="0" smtClean="0"/>
                        <a:t>j-</a:t>
                      </a:r>
                      <a:r>
                        <a:rPr lang="ru-RU" baseline="0" dirty="0" err="1" smtClean="0"/>
                        <a:t>ый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4 </a:t>
                      </a:r>
                      <a:r>
                        <a:rPr lang="en-US" sz="1600" b="0" i="0" kern="1200" baseline="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6  8 10 12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ourier New" pitchFamily="49" charset="0"/>
                          <a:cs typeface="Courier New" pitchFamily="49" charset="0"/>
                        </a:rPr>
                        <a:t> 6  9 12</a:t>
                      </a:r>
                      <a:r>
                        <a:rPr lang="en-US" sz="1600" baseline="0" dirty="0" smtClean="0">
                          <a:latin typeface="Courier New" pitchFamily="49" charset="0"/>
                          <a:cs typeface="Courier New" pitchFamily="49" charset="0"/>
                        </a:rPr>
                        <a:t> 15 18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ourier New" pitchFamily="49" charset="0"/>
                          <a:cs typeface="Courier New" pitchFamily="49" charset="0"/>
                        </a:rPr>
                        <a:t> 8 12 16 20 24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ourier New" pitchFamily="49" charset="0"/>
                          <a:cs typeface="Courier New" pitchFamily="49" charset="0"/>
                        </a:rPr>
                        <a:t>10 15 20 25 30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ourier New" pitchFamily="49" charset="0"/>
                          <a:cs typeface="Courier New" pitchFamily="49" charset="0"/>
                        </a:rPr>
                        <a:t>12 18 24 30 36 </a:t>
                      </a:r>
                      <a:endParaRPr lang="ru-RU" sz="1600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899202">
                <a:tc>
                  <a:txBody>
                    <a:bodyPr/>
                    <a:lstStyle/>
                    <a:p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T∊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Каждый</a:t>
                      </a:r>
                      <a:r>
                        <a:rPr lang="ru-RU" baseline="0" dirty="0" smtClean="0"/>
                        <a:t> элемент вектора </a:t>
                      </a:r>
                      <a:r>
                        <a:rPr lang="en-US" baseline="0" dirty="0" smtClean="0"/>
                        <a:t>T </a:t>
                      </a:r>
                      <a:r>
                        <a:rPr lang="ru-RU" baseline="0" dirty="0" smtClean="0"/>
                        <a:t>проверяем на наличие его в таблице, получаем вектор логических значений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0 0 1 0 1</a:t>
                      </a:r>
                      <a:endParaRPr lang="ru-RU" dirty="0"/>
                    </a:p>
                  </a:txBody>
                  <a:tcPr/>
                </a:tc>
              </a:tr>
              <a:tr h="629442">
                <a:tc>
                  <a:txBody>
                    <a:bodyPr/>
                    <a:lstStyle/>
                    <a:p>
                      <a:r>
                        <a:rPr lang="ru-RU" sz="18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Инвертируем (унарное «не») вектор логических значений, получили</a:t>
                      </a:r>
                      <a:r>
                        <a:rPr lang="ru-RU" baseline="0" dirty="0" smtClean="0"/>
                        <a:t> маску</a:t>
                      </a:r>
                      <a:r>
                        <a:rPr lang="ru-RU" dirty="0" smtClean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1 1 0 1 0</a:t>
                      </a:r>
                      <a:endParaRPr lang="ru-RU" dirty="0"/>
                    </a:p>
                  </a:txBody>
                  <a:tcPr/>
                </a:tc>
              </a:tr>
              <a:tr h="629442">
                <a:tc>
                  <a:txBody>
                    <a:bodyPr/>
                    <a:lstStyle/>
                    <a:p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)/T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Сжимаем вектор </a:t>
                      </a:r>
                      <a:r>
                        <a:rPr lang="en-US" dirty="0" smtClean="0"/>
                        <a:t>T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по маске, получаем набор простых чисел не превышающих </a:t>
                      </a:r>
                      <a:r>
                        <a:rPr lang="en-US" baseline="0" dirty="0" smtClean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2 3 5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0032" y="116632"/>
            <a:ext cx="4139952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Специальные символы</a:t>
            </a:r>
            <a:endParaRPr lang="ru-RU" sz="3200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3326"/>
            <a:ext cx="4777904" cy="658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Массивы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836712"/>
            <a:ext cx="8352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Все</a:t>
            </a:r>
            <a:r>
              <a:rPr lang="ru-RU" dirty="0" smtClean="0"/>
              <a:t> значения (данные) в </a:t>
            </a:r>
            <a:r>
              <a:rPr lang="en-US" dirty="0" smtClean="0"/>
              <a:t>APL</a:t>
            </a:r>
            <a:r>
              <a:rPr lang="ru-RU" dirty="0" smtClean="0"/>
              <a:t> есть (многомерные) массивы. Массив это прямоугольный набор чисел, символов и массивов, организованных вдоль ноль или более осей. Числа и символы есть 0-мерные массивы и называются скалярами. Элементы массива могут быть разных типов.</a:t>
            </a:r>
            <a:endParaRPr lang="en-US" dirty="0" smtClean="0"/>
          </a:p>
          <a:p>
            <a:r>
              <a:rPr lang="ru-RU" dirty="0" smtClean="0"/>
              <a:t>Для символов используются одиночные кавычки.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 smtClean="0"/>
              <a:t>Напр. </a:t>
            </a:r>
            <a:r>
              <a:rPr lang="it-IT" dirty="0" smtClean="0"/>
              <a:t>2 3 5 7 11</a:t>
            </a:r>
          </a:p>
          <a:p>
            <a:r>
              <a:rPr lang="it-IT" dirty="0" smtClean="0"/>
              <a:t>'A' 'P' 'L'</a:t>
            </a:r>
          </a:p>
          <a:p>
            <a:r>
              <a:rPr lang="it-IT" dirty="0" smtClean="0"/>
              <a:t>'APL'</a:t>
            </a:r>
          </a:p>
          <a:p>
            <a:r>
              <a:rPr lang="it-IT" dirty="0" smtClean="0"/>
              <a:t>(1 4 2)</a:t>
            </a:r>
            <a:r>
              <a:rPr lang="ru-RU" dirty="0" smtClean="0"/>
              <a:t> </a:t>
            </a:r>
            <a:r>
              <a:rPr lang="it-IT" dirty="0" smtClean="0"/>
              <a:t>'APL' (4 3) 33 (99 ¯10)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Функции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6"/>
            <a:ext cx="83529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Операции (</a:t>
            </a:r>
            <a:r>
              <a:rPr lang="ru-RU" dirty="0" err="1" smtClean="0"/>
              <a:t>напр</a:t>
            </a:r>
            <a:r>
              <a:rPr lang="ru-RU" dirty="0" smtClean="0"/>
              <a:t> +) есть встроенные функции. Функции можно определять. </a:t>
            </a:r>
          </a:p>
          <a:p>
            <a:endParaRPr lang="ru-RU" dirty="0" smtClean="0"/>
          </a:p>
          <a:p>
            <a:r>
              <a:rPr lang="ru-RU" dirty="0" smtClean="0"/>
              <a:t>Основные виды функций – унарные (</a:t>
            </a:r>
            <a:r>
              <a:rPr lang="en-US" dirty="0" smtClean="0"/>
              <a:t>monadic) </a:t>
            </a:r>
            <a:r>
              <a:rPr lang="ru-RU" dirty="0" smtClean="0"/>
              <a:t> и бинарные </a:t>
            </a:r>
            <a:r>
              <a:rPr lang="en-US" dirty="0" smtClean="0"/>
              <a:t>(dyadic</a:t>
            </a:r>
            <a:r>
              <a:rPr lang="ru-RU" dirty="0" smtClean="0"/>
              <a:t>), а их использование в выражениях префиксное и инфиксное. В выражениях используются также скобки.</a:t>
            </a:r>
          </a:p>
          <a:p>
            <a:endParaRPr lang="ru-RU" dirty="0" smtClean="0"/>
          </a:p>
          <a:p>
            <a:r>
              <a:rPr lang="en-US" dirty="0" smtClean="0"/>
              <a:t>op Arg1</a:t>
            </a:r>
          </a:p>
          <a:p>
            <a:r>
              <a:rPr lang="en-US" dirty="0" smtClean="0"/>
              <a:t>Arg2 op2 Arg3</a:t>
            </a:r>
          </a:p>
          <a:p>
            <a:endParaRPr lang="en-US" dirty="0" smtClean="0"/>
          </a:p>
          <a:p>
            <a:r>
              <a:rPr lang="ru-RU" dirty="0" smtClean="0"/>
              <a:t>Операции определены как скалярные, но распространяются на векторные данные</a:t>
            </a:r>
            <a:r>
              <a:rPr lang="en-US" dirty="0" smtClean="0"/>
              <a:t>:</a:t>
            </a:r>
          </a:p>
          <a:p>
            <a:r>
              <a:rPr lang="ru-RU" dirty="0" smtClean="0"/>
              <a:t>Унарные</a:t>
            </a:r>
            <a:endParaRPr lang="en-US" dirty="0" smtClean="0"/>
          </a:p>
          <a:p>
            <a:r>
              <a:rPr lang="en-US" dirty="0" smtClean="0"/>
              <a:t>op 3 4 5 6 9 0   =&gt; (op 3) (op 4) (op 5) (op 6) (op 9) (op 0) </a:t>
            </a:r>
            <a:endParaRPr lang="ru-RU" dirty="0" smtClean="0"/>
          </a:p>
          <a:p>
            <a:r>
              <a:rPr lang="ru-RU" dirty="0" smtClean="0"/>
              <a:t>Бинарные</a:t>
            </a:r>
          </a:p>
          <a:p>
            <a:r>
              <a:rPr lang="ru-RU" dirty="0" smtClean="0"/>
              <a:t>1 2 3 </a:t>
            </a:r>
            <a:r>
              <a:rPr lang="en-US" dirty="0" smtClean="0"/>
              <a:t>op2 4 5 6 =&gt; (1 op2 4) (2 op2 5) (3 op2 6)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Расширение</a:t>
            </a:r>
            <a:r>
              <a:rPr lang="en-US" sz="3200" dirty="0" smtClean="0"/>
              <a:t> </a:t>
            </a:r>
            <a:r>
              <a:rPr lang="ru-RU" sz="3200" dirty="0" smtClean="0"/>
              <a:t>применимости скалярных функций на массивы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7"/>
            <a:ext cx="835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скаляр  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en-US" b="1" dirty="0" smtClean="0"/>
              <a:t>u</a:t>
            </a:r>
            <a:r>
              <a:rPr lang="en-US" dirty="0" smtClean="0"/>
              <a:t> </a:t>
            </a:r>
            <a:r>
              <a:rPr lang="ru-RU" dirty="0" smtClean="0"/>
              <a:t>скаляр </a:t>
            </a:r>
          </a:p>
          <a:p>
            <a:r>
              <a:rPr lang="ru-RU" dirty="0" smtClean="0"/>
              <a:t>вектор  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en-US" b="1" dirty="0" smtClean="0"/>
              <a:t>u</a:t>
            </a:r>
            <a:r>
              <a:rPr lang="en-US" dirty="0" smtClean="0"/>
              <a:t> </a:t>
            </a:r>
            <a:r>
              <a:rPr lang="ru-RU" dirty="0" smtClean="0"/>
              <a:t>вектор </a:t>
            </a:r>
          </a:p>
          <a:p>
            <a:r>
              <a:rPr lang="ru-RU" dirty="0" smtClean="0"/>
              <a:t>матрица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en-US" b="1" dirty="0" smtClean="0"/>
              <a:t>u</a:t>
            </a:r>
            <a:r>
              <a:rPr lang="en-US" dirty="0" smtClean="0"/>
              <a:t> </a:t>
            </a:r>
            <a:r>
              <a:rPr lang="ru-RU" dirty="0" smtClean="0"/>
              <a:t>матрица 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скаляр  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ru-RU" dirty="0" smtClean="0"/>
              <a:t>скаляр </a:t>
            </a:r>
            <a:r>
              <a:rPr lang="en-US" b="1" dirty="0" smtClean="0"/>
              <a:t>f</a:t>
            </a:r>
            <a:r>
              <a:rPr lang="en-US" dirty="0" smtClean="0"/>
              <a:t> </a:t>
            </a:r>
            <a:r>
              <a:rPr lang="ru-RU" dirty="0" smtClean="0"/>
              <a:t>скаляр </a:t>
            </a:r>
          </a:p>
          <a:p>
            <a:r>
              <a:rPr lang="ru-RU" dirty="0" smtClean="0"/>
              <a:t>вектор  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ru-RU" dirty="0" smtClean="0"/>
              <a:t>скаляр </a:t>
            </a:r>
            <a:r>
              <a:rPr lang="en-US" b="1" dirty="0" smtClean="0"/>
              <a:t>f</a:t>
            </a:r>
            <a:r>
              <a:rPr lang="en-US" dirty="0" smtClean="0"/>
              <a:t> </a:t>
            </a:r>
            <a:r>
              <a:rPr lang="ru-RU" dirty="0" smtClean="0"/>
              <a:t>вектор </a:t>
            </a:r>
          </a:p>
          <a:p>
            <a:r>
              <a:rPr lang="ru-RU" dirty="0" smtClean="0"/>
              <a:t>вектор  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ru-RU" dirty="0" smtClean="0"/>
              <a:t>вектор </a:t>
            </a:r>
            <a:r>
              <a:rPr lang="en-US" b="1" dirty="0" smtClean="0"/>
              <a:t>f</a:t>
            </a:r>
            <a:r>
              <a:rPr lang="en-US" dirty="0" smtClean="0"/>
              <a:t> </a:t>
            </a:r>
            <a:r>
              <a:rPr lang="ru-RU" dirty="0" smtClean="0"/>
              <a:t>скаляр </a:t>
            </a:r>
          </a:p>
          <a:p>
            <a:r>
              <a:rPr lang="ru-RU" dirty="0" smtClean="0"/>
              <a:t>вектор  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ru-RU" dirty="0" smtClean="0"/>
              <a:t>вектор </a:t>
            </a:r>
            <a:r>
              <a:rPr lang="en-US" b="1" dirty="0" smtClean="0"/>
              <a:t>f</a:t>
            </a:r>
            <a:r>
              <a:rPr lang="en-US" dirty="0" smtClean="0"/>
              <a:t> </a:t>
            </a:r>
            <a:r>
              <a:rPr lang="ru-RU" dirty="0" smtClean="0"/>
              <a:t>вектор </a:t>
            </a:r>
          </a:p>
          <a:p>
            <a:r>
              <a:rPr lang="ru-RU" dirty="0" smtClean="0"/>
              <a:t>матрица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ru-RU" dirty="0" smtClean="0"/>
              <a:t>скаляр </a:t>
            </a:r>
            <a:r>
              <a:rPr lang="en-US" b="1" dirty="0" smtClean="0"/>
              <a:t>f</a:t>
            </a:r>
            <a:r>
              <a:rPr lang="en-US" dirty="0" smtClean="0"/>
              <a:t> </a:t>
            </a:r>
            <a:r>
              <a:rPr lang="ru-RU" dirty="0" smtClean="0"/>
              <a:t>матрица </a:t>
            </a:r>
          </a:p>
          <a:p>
            <a:r>
              <a:rPr lang="ru-RU" dirty="0" smtClean="0"/>
              <a:t>матрица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ru-RU" dirty="0" smtClean="0"/>
              <a:t>матрица </a:t>
            </a:r>
            <a:r>
              <a:rPr lang="en-US" b="1" dirty="0" smtClean="0"/>
              <a:t>f</a:t>
            </a:r>
            <a:r>
              <a:rPr lang="en-US" dirty="0" smtClean="0"/>
              <a:t> </a:t>
            </a:r>
            <a:r>
              <a:rPr lang="ru-RU" dirty="0" smtClean="0"/>
              <a:t>скаляр </a:t>
            </a:r>
          </a:p>
          <a:p>
            <a:r>
              <a:rPr lang="ru-RU" dirty="0" smtClean="0"/>
              <a:t>матрица </a:t>
            </a:r>
            <a:r>
              <a:rPr lang="pt-BR" b="1" dirty="0" smtClean="0"/>
              <a:t>←</a:t>
            </a:r>
            <a:r>
              <a:rPr lang="ru-RU" b="1" dirty="0" smtClean="0"/>
              <a:t> </a:t>
            </a:r>
            <a:r>
              <a:rPr lang="ru-RU" dirty="0" smtClean="0"/>
              <a:t>матрица </a:t>
            </a:r>
            <a:r>
              <a:rPr lang="en-US" b="1" dirty="0" smtClean="0"/>
              <a:t>f</a:t>
            </a:r>
            <a:r>
              <a:rPr lang="en-US" dirty="0" smtClean="0"/>
              <a:t> </a:t>
            </a:r>
            <a:r>
              <a:rPr lang="ru-RU" dirty="0" smtClean="0"/>
              <a:t>матрица 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Работа с массивами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6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Создание массива</a:t>
            </a:r>
          </a:p>
          <a:p>
            <a:r>
              <a:rPr lang="ru-RU" dirty="0" smtClean="0"/>
              <a:t>1 2 3 – перечисление значений</a:t>
            </a:r>
          </a:p>
          <a:p>
            <a:r>
              <a:rPr lang="ru-RU" b="1" dirty="0" smtClean="0"/>
              <a:t>⍳</a:t>
            </a:r>
            <a:r>
              <a:rPr lang="ru-RU" dirty="0" smtClean="0"/>
              <a:t> 100 – генератор массива 1…100</a:t>
            </a:r>
          </a:p>
          <a:p>
            <a:r>
              <a:rPr lang="en-US" dirty="0" smtClean="0"/>
              <a:t>'Mississippi' – </a:t>
            </a:r>
            <a:r>
              <a:rPr lang="ru-RU" dirty="0" smtClean="0"/>
              <a:t>текст есть одномерный массив символов</a:t>
            </a:r>
          </a:p>
          <a:p>
            <a:endParaRPr lang="ru-RU" dirty="0" smtClean="0"/>
          </a:p>
          <a:p>
            <a:r>
              <a:rPr lang="ru-RU" b="1" dirty="0" smtClean="0"/>
              <a:t>Обработка массивов</a:t>
            </a:r>
          </a:p>
          <a:p>
            <a:r>
              <a:rPr lang="en-US" dirty="0" smtClean="0"/>
              <a:t> – </a:t>
            </a:r>
            <a:r>
              <a:rPr lang="ru-RU" dirty="0" smtClean="0"/>
              <a:t>расширенное применение скалярных операций и функций</a:t>
            </a:r>
          </a:p>
          <a:p>
            <a:r>
              <a:rPr lang="en-US" dirty="0" smtClean="0"/>
              <a:t>V</a:t>
            </a:r>
            <a:r>
              <a:rPr lang="en-US" b="1" dirty="0" smtClean="0"/>
              <a:t>∘.×</a:t>
            </a:r>
            <a:r>
              <a:rPr lang="en-US" dirty="0" smtClean="0"/>
              <a:t>W –</a:t>
            </a:r>
            <a:r>
              <a:rPr lang="ru-RU" dirty="0" smtClean="0"/>
              <a:t> внешнее произведение</a:t>
            </a:r>
            <a:r>
              <a:rPr lang="en-US" dirty="0" smtClean="0"/>
              <a:t> </a:t>
            </a:r>
            <a:r>
              <a:rPr lang="ru-RU" dirty="0" smtClean="0"/>
              <a:t>массивов </a:t>
            </a:r>
            <a:r>
              <a:rPr lang="en-US" dirty="0" smtClean="0"/>
              <a:t>V </a:t>
            </a:r>
            <a:r>
              <a:rPr lang="ru-RU" dirty="0" smtClean="0"/>
              <a:t>и </a:t>
            </a:r>
            <a:r>
              <a:rPr lang="en-US" dirty="0" smtClean="0"/>
              <a:t>W</a:t>
            </a:r>
            <a:endParaRPr lang="ru-RU" dirty="0" smtClean="0"/>
          </a:p>
          <a:p>
            <a:pPr>
              <a:buFontTx/>
              <a:buChar char="-"/>
            </a:pPr>
            <a:r>
              <a:rPr lang="ru-RU" dirty="0" smtClean="0"/>
              <a:t>инверсия, вращение, выборка, отбрасывание</a:t>
            </a:r>
          </a:p>
          <a:p>
            <a:r>
              <a:rPr lang="ru-RU" dirty="0" smtClean="0"/>
              <a:t>4 ∊ 1 3 4 5 6 – принадлежность, можно 4 6 1 ∊ 1 3 4 5 6 </a:t>
            </a:r>
          </a:p>
          <a:p>
            <a:r>
              <a:rPr lang="en-US" dirty="0" smtClean="0"/>
              <a:t>V[3] – </a:t>
            </a:r>
            <a:r>
              <a:rPr lang="ru-RU" dirty="0" smtClean="0"/>
              <a:t>выборка по индексу, можно </a:t>
            </a:r>
            <a:r>
              <a:rPr lang="en-US" dirty="0" smtClean="0"/>
              <a:t>V[7 5 3 1] – </a:t>
            </a:r>
            <a:r>
              <a:rPr lang="ru-RU" dirty="0" smtClean="0"/>
              <a:t>выборка по нескольким индексам</a:t>
            </a:r>
            <a:endParaRPr lang="en-US" dirty="0" smtClean="0"/>
          </a:p>
          <a:p>
            <a:pPr>
              <a:buFontTx/>
              <a:buChar char="-"/>
            </a:pPr>
            <a:r>
              <a:rPr lang="ru-RU" dirty="0" smtClean="0"/>
              <a:t>Сортировки и др.</a:t>
            </a:r>
            <a:endParaRPr lang="en-US" dirty="0" smtClean="0"/>
          </a:p>
          <a:p>
            <a:r>
              <a:rPr lang="en-US" dirty="0" smtClean="0"/>
              <a:t>3 4 </a:t>
            </a:r>
            <a:r>
              <a:rPr lang="en-US" b="1" dirty="0" smtClean="0"/>
              <a:t>⍴</a:t>
            </a:r>
            <a:r>
              <a:rPr lang="en-US" dirty="0" smtClean="0"/>
              <a:t> </a:t>
            </a:r>
            <a:r>
              <a:rPr lang="en-US" dirty="0" err="1" smtClean="0"/>
              <a:t>Vec</a:t>
            </a:r>
            <a:r>
              <a:rPr lang="en-US" dirty="0" smtClean="0"/>
              <a:t> – </a:t>
            </a:r>
            <a:r>
              <a:rPr lang="ru-RU" dirty="0" smtClean="0"/>
              <a:t>реструктуризация массива</a:t>
            </a:r>
            <a:endParaRPr lang="en-US" dirty="0" smtClean="0"/>
          </a:p>
          <a:p>
            <a:r>
              <a:rPr lang="en-US" b="1" dirty="0" smtClean="0"/>
              <a:t>⍴</a:t>
            </a:r>
            <a:r>
              <a:rPr lang="en-US" dirty="0" smtClean="0"/>
              <a:t> </a:t>
            </a:r>
            <a:r>
              <a:rPr lang="en-US" dirty="0" err="1" smtClean="0"/>
              <a:t>Vec</a:t>
            </a:r>
            <a:r>
              <a:rPr lang="en-US" dirty="0" smtClean="0"/>
              <a:t> – </a:t>
            </a:r>
            <a:r>
              <a:rPr lang="ru-RU" dirty="0" smtClean="0"/>
              <a:t>Размер массива</a:t>
            </a:r>
          </a:p>
          <a:p>
            <a:r>
              <a:rPr lang="en-US" dirty="0" smtClean="0"/>
              <a:t>op/ </a:t>
            </a:r>
            <a:r>
              <a:rPr lang="en-US" dirty="0" err="1" smtClean="0"/>
              <a:t>Arr</a:t>
            </a:r>
            <a:r>
              <a:rPr lang="en-US" dirty="0" smtClean="0"/>
              <a:t> –</a:t>
            </a:r>
            <a:r>
              <a:rPr lang="ru-RU" dirty="0" smtClean="0"/>
              <a:t> редукция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Элементарные данные и представления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484784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Bool</a:t>
            </a:r>
            <a:r>
              <a:rPr lang="en-US" sz="2800" dirty="0" smtClean="0"/>
              <a:t> – </a:t>
            </a:r>
            <a:r>
              <a:rPr lang="ru-RU" sz="2800" dirty="0" smtClean="0"/>
              <a:t>булевские: </a:t>
            </a:r>
            <a:r>
              <a:rPr lang="en-US" sz="2800" dirty="0" smtClean="0"/>
              <a:t>true, false, 1, 0, </a:t>
            </a:r>
            <a:r>
              <a:rPr lang="ru-RU" sz="2800" b="1" dirty="0" smtClean="0"/>
              <a:t>код0, код1</a:t>
            </a:r>
          </a:p>
          <a:p>
            <a:r>
              <a:rPr lang="en-US" sz="2800" dirty="0" smtClean="0"/>
              <a:t>Byte – </a:t>
            </a:r>
            <a:r>
              <a:rPr lang="ru-RU" sz="2800" dirty="0" smtClean="0"/>
              <a:t>байты: (короткие) числа в диапазоне (-128, 127), </a:t>
            </a:r>
            <a:r>
              <a:rPr lang="ru-RU" sz="2800" b="1" dirty="0" smtClean="0"/>
              <a:t>байт в потоке байтов</a:t>
            </a:r>
          </a:p>
          <a:p>
            <a:r>
              <a:rPr lang="en-US" sz="2800" dirty="0" smtClean="0"/>
              <a:t>Char – </a:t>
            </a:r>
            <a:r>
              <a:rPr lang="ru-RU" sz="2800" dirty="0" smtClean="0"/>
              <a:t>символы: </a:t>
            </a:r>
            <a:r>
              <a:rPr lang="en-US" sz="2800" dirty="0" smtClean="0"/>
              <a:t>‘</a:t>
            </a:r>
            <a:r>
              <a:rPr lang="ru-RU" sz="2800" dirty="0" smtClean="0"/>
              <a:t>А</a:t>
            </a:r>
            <a:r>
              <a:rPr lang="en-US" sz="2800" dirty="0" smtClean="0"/>
              <a:t>’</a:t>
            </a:r>
            <a:r>
              <a:rPr lang="ru-RU" sz="2800" dirty="0" smtClean="0"/>
              <a:t>, </a:t>
            </a:r>
            <a:r>
              <a:rPr lang="en-US" sz="2800" dirty="0" smtClean="0"/>
              <a:t>‘\n’, </a:t>
            </a:r>
            <a:r>
              <a:rPr lang="en-US" sz="2800" b="1" dirty="0" smtClean="0"/>
              <a:t>2 </a:t>
            </a:r>
            <a:r>
              <a:rPr lang="ru-RU" sz="2800" b="1" dirty="0" smtClean="0"/>
              <a:t>байта</a:t>
            </a:r>
            <a:r>
              <a:rPr lang="ru-RU" sz="2800" dirty="0" smtClean="0"/>
              <a:t> , </a:t>
            </a:r>
            <a:r>
              <a:rPr lang="en-US" sz="2800" dirty="0" smtClean="0"/>
              <a:t>Unicode</a:t>
            </a:r>
            <a:endParaRPr lang="ru-RU" sz="2800" dirty="0" smtClean="0"/>
          </a:p>
          <a:p>
            <a:r>
              <a:rPr lang="en-US" sz="2800" dirty="0" err="1" smtClean="0"/>
              <a:t>int</a:t>
            </a:r>
            <a:r>
              <a:rPr lang="en-US" sz="2800" dirty="0" smtClean="0"/>
              <a:t>, Int32, long, Int64 – </a:t>
            </a:r>
            <a:r>
              <a:rPr lang="ru-RU" sz="2800" dirty="0" smtClean="0"/>
              <a:t>целые. -12345, 6789012</a:t>
            </a:r>
            <a:r>
              <a:rPr lang="en-US" sz="2800" dirty="0" smtClean="0"/>
              <a:t>L</a:t>
            </a:r>
            <a:r>
              <a:rPr lang="ru-RU" sz="2800" dirty="0" smtClean="0"/>
              <a:t>, </a:t>
            </a:r>
            <a:r>
              <a:rPr lang="ru-RU" sz="2800" b="1" dirty="0" smtClean="0"/>
              <a:t>4 байта, 8 байтов, машинное представление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String – </a:t>
            </a:r>
            <a:r>
              <a:rPr lang="ru-RU" sz="2800" dirty="0" smtClean="0"/>
              <a:t>строки. </a:t>
            </a:r>
            <a:r>
              <a:rPr lang="en-US" sz="2800" dirty="0" smtClean="0"/>
              <a:t>“abcd1234\n”. </a:t>
            </a:r>
            <a:r>
              <a:rPr lang="ru-RU" sz="2800" b="1" dirty="0" smtClean="0"/>
              <a:t>Некоторое машинное представление.</a:t>
            </a:r>
            <a:r>
              <a:rPr lang="ru-RU" sz="2800" dirty="0" smtClean="0"/>
              <a:t> Некоторое байтовое представление.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Определяемые функции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6"/>
            <a:ext cx="83529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∇</a:t>
            </a:r>
            <a:r>
              <a:rPr lang="en-US" dirty="0" smtClean="0"/>
              <a:t> R ← Fact N</a:t>
            </a:r>
          </a:p>
          <a:p>
            <a:r>
              <a:rPr lang="en-US" dirty="0" smtClean="0"/>
              <a:t>[1] → 0 × ⍳N ≠1 ⌊N</a:t>
            </a:r>
          </a:p>
          <a:p>
            <a:r>
              <a:rPr lang="en-US" dirty="0" smtClean="0"/>
              <a:t>[2] Out × ⍳N =0</a:t>
            </a:r>
          </a:p>
          <a:p>
            <a:r>
              <a:rPr lang="en-US" dirty="0" smtClean="0"/>
              <a:t>[3] NM1 ← N-1</a:t>
            </a:r>
          </a:p>
          <a:p>
            <a:r>
              <a:rPr lang="en-US" dirty="0" smtClean="0"/>
              <a:t>[4] R ← N*Fact NM1</a:t>
            </a:r>
          </a:p>
          <a:p>
            <a:r>
              <a:rPr lang="en-US" dirty="0" smtClean="0"/>
              <a:t>[5] → 0</a:t>
            </a:r>
          </a:p>
          <a:p>
            <a:r>
              <a:rPr lang="en-US" dirty="0" smtClean="0"/>
              <a:t>[6] Out: R ←1 </a:t>
            </a:r>
            <a:r>
              <a:rPr lang="ru-RU" dirty="0" smtClean="0"/>
              <a:t>∇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times←{⍺×⍵}    ⍝ </a:t>
            </a:r>
            <a:r>
              <a:rPr lang="en-US" dirty="0" err="1" smtClean="0"/>
              <a:t>dfns</a:t>
            </a:r>
            <a:r>
              <a:rPr lang="en-US" dirty="0" smtClean="0"/>
              <a:t> are assigned just like other values</a:t>
            </a:r>
          </a:p>
          <a:p>
            <a:r>
              <a:rPr lang="en-US" dirty="0" smtClean="0"/>
              <a:t>4 times 5</a:t>
            </a:r>
          </a:p>
          <a:p>
            <a:r>
              <a:rPr lang="ru-RU" dirty="0" smtClean="0"/>
              <a:t>4 {⍺×⍵} 5</a:t>
            </a:r>
            <a:r>
              <a:rPr lang="en-US" dirty="0" smtClean="0"/>
              <a:t>     ⍝ </a:t>
            </a:r>
            <a:r>
              <a:rPr lang="ru-RU" dirty="0" smtClean="0"/>
              <a:t>можно и так</a:t>
            </a:r>
          </a:p>
          <a:p>
            <a:endParaRPr lang="ru-RU" dirty="0" smtClean="0"/>
          </a:p>
          <a:p>
            <a:r>
              <a:rPr lang="ru-RU" dirty="0" err="1" smtClean="0"/>
              <a:t>Лямбда-функции</a:t>
            </a:r>
            <a:r>
              <a:rPr lang="ru-RU" dirty="0" smtClean="0"/>
              <a:t> плюс условные выражения </a:t>
            </a:r>
            <a:r>
              <a:rPr lang="en-US" dirty="0" smtClean="0"/>
              <a:t>{a:b⋄c}</a:t>
            </a:r>
            <a:r>
              <a:rPr lang="ru-RU" dirty="0" smtClean="0"/>
              <a:t> – отличный базис для компактных определений. </a:t>
            </a:r>
            <a:r>
              <a:rPr lang="en-US" dirty="0" smtClean="0"/>
              <a:t>⍵</a:t>
            </a:r>
            <a:r>
              <a:rPr lang="ru-RU" dirty="0" smtClean="0"/>
              <a:t> - «правый» аргумент, </a:t>
            </a:r>
            <a:r>
              <a:rPr lang="en-US" dirty="0" smtClean="0"/>
              <a:t>⍺</a:t>
            </a:r>
            <a:r>
              <a:rPr lang="ru-RU" dirty="0" smtClean="0"/>
              <a:t> - «левый» аргумент, если нужно.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fac</a:t>
            </a:r>
            <a:r>
              <a:rPr lang="en-US" dirty="0" smtClean="0"/>
              <a:t>←{⍵&gt;1:⍵×</a:t>
            </a:r>
            <a:r>
              <a:rPr lang="en-US" dirty="0" err="1" smtClean="0"/>
              <a:t>fac</a:t>
            </a:r>
            <a:r>
              <a:rPr lang="en-US" dirty="0" smtClean="0"/>
              <a:t> ⍵-1⋄1}</a:t>
            </a:r>
          </a:p>
          <a:p>
            <a:r>
              <a:rPr lang="en-US" dirty="0" err="1" smtClean="0"/>
              <a:t>fac</a:t>
            </a:r>
            <a:r>
              <a:rPr lang="en-US" dirty="0" smtClean="0"/>
              <a:t> 5</a:t>
            </a:r>
          </a:p>
          <a:p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Как это реализовывалось?</a:t>
            </a:r>
            <a:endParaRPr lang="ru-RU" sz="3200" dirty="0"/>
          </a:p>
        </p:txBody>
      </p:sp>
      <p:pic>
        <p:nvPicPr>
          <p:cNvPr id="2050" name="Picture 2" descr="APL360 used a custom-designed keyboar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620688"/>
            <a:ext cx="7620000" cy="2428875"/>
          </a:xfrm>
          <a:prstGeom prst="rect">
            <a:avLst/>
          </a:prstGeom>
          <a:noFill/>
        </p:spPr>
      </p:pic>
      <p:pic>
        <p:nvPicPr>
          <p:cNvPr id="2052" name="Picture 4" descr="https://images.computerhistory.org/blog-media/APLSC_term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595677"/>
            <a:ext cx="4896544" cy="3262323"/>
          </a:xfrm>
          <a:prstGeom prst="rect">
            <a:avLst/>
          </a:prstGeom>
          <a:noFill/>
        </p:spPr>
      </p:pic>
      <p:pic>
        <p:nvPicPr>
          <p:cNvPr id="2056" name="Picture 8" descr="https://upload.wikimedia.org/wikipedia/commons/thumb/9/92/IBM_Selectric_Globe_Wiki.jpg/220px-IBM_Selectric_Globe_Wik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4221088"/>
            <a:ext cx="2716745" cy="188937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907704" y="299695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Раскладка клавиатуры для системы </a:t>
            </a:r>
            <a:r>
              <a:rPr lang="en-US" dirty="0" smtClean="0"/>
              <a:t>APL360</a:t>
            </a:r>
            <a:r>
              <a:rPr lang="ru-RU" dirty="0" smtClean="0"/>
              <a:t> (</a:t>
            </a:r>
            <a:r>
              <a:rPr lang="en-US" dirty="0" smtClean="0"/>
              <a:t>IBM)</a:t>
            </a:r>
            <a:endParaRPr lang="ru-R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Применение </a:t>
            </a:r>
            <a:r>
              <a:rPr lang="en-US" sz="3200" dirty="0" smtClean="0"/>
              <a:t>APL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6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 всех областях скорость, с которой могут быть написаны программы APL, делает его ценным для моделирования и создания прототипов. … Один пример: примерно в 1973 году компании </a:t>
            </a:r>
            <a:r>
              <a:rPr lang="ru-RU" dirty="0" err="1" smtClean="0"/>
              <a:t>Continental</a:t>
            </a:r>
            <a:r>
              <a:rPr lang="ru-RU" dirty="0" smtClean="0"/>
              <a:t> </a:t>
            </a:r>
            <a:r>
              <a:rPr lang="ru-RU" dirty="0" err="1" smtClean="0"/>
              <a:t>Can</a:t>
            </a:r>
            <a:r>
              <a:rPr lang="ru-RU" dirty="0" smtClean="0"/>
              <a:t> потребовалась система инвентаризации для 21 производственного предприятия. Их команда программистов FORTRAN проработала год, но успеха не предвидела. Один продавец STSC за один уик-энд создал пригодную для использования рабочую модель в APL </a:t>
            </a:r>
            <a:r>
              <a:rPr lang="ru-RU" dirty="0" err="1" smtClean="0"/>
              <a:t>Plus</a:t>
            </a:r>
            <a:r>
              <a:rPr lang="ru-RU" dirty="0" smtClean="0"/>
              <a:t>.</a:t>
            </a:r>
            <a:r>
              <a:rPr lang="en-US" dirty="0" smtClean="0"/>
              <a:t> [4]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3861048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Наибольшее распространение APL получила в научных</a:t>
            </a:r>
            <a:r>
              <a:rPr lang="ru-RU" smtClean="0"/>
              <a:t>, статистических </a:t>
            </a:r>
            <a:r>
              <a:rPr lang="ru-RU" dirty="0" smtClean="0"/>
              <a:t>и финансовых приложениях. Подробные сведения о развитии APL за первые 25 лет его существования см. В специальном выпуске журнала IBM </a:t>
            </a:r>
            <a:r>
              <a:rPr lang="ru-RU" dirty="0" err="1" smtClean="0"/>
              <a:t>System</a:t>
            </a:r>
            <a:r>
              <a:rPr lang="ru-RU" dirty="0" smtClean="0"/>
              <a:t> </a:t>
            </a:r>
            <a:r>
              <a:rPr lang="ru-RU" dirty="0" err="1" smtClean="0"/>
              <a:t>Journal</a:t>
            </a:r>
            <a:r>
              <a:rPr lang="ru-RU" dirty="0" smtClean="0"/>
              <a:t> </a:t>
            </a:r>
            <a:r>
              <a:rPr lang="ru-RU" baseline="30000" dirty="0" smtClean="0">
                <a:hlinkClick r:id="rId2"/>
              </a:rPr>
              <a:t>10</a:t>
            </a:r>
            <a:r>
              <a:rPr lang="ru-RU" dirty="0" smtClean="0"/>
              <a:t> за 1991 год, в котором содержится 12 статей и одно эссе по этой теме.</a:t>
            </a:r>
            <a:endParaRPr lang="en-US" dirty="0" smtClean="0"/>
          </a:p>
          <a:p>
            <a:r>
              <a:rPr lang="en-US" dirty="0" smtClean="0"/>
              <a:t>[10] IBM Systems Journal, vol. 30, no. 4, 1991</a:t>
            </a:r>
            <a:endParaRPr lang="ru-RU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6632"/>
            <a:ext cx="51125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Реализация </a:t>
            </a:r>
            <a:r>
              <a:rPr lang="en-US" dirty="0" smtClean="0"/>
              <a:t>APPLE (</a:t>
            </a:r>
            <a:r>
              <a:rPr lang="ru-RU" dirty="0" smtClean="0"/>
              <a:t>варианта</a:t>
            </a:r>
            <a:r>
              <a:rPr lang="en-US" dirty="0" smtClean="0"/>
              <a:t> APL</a:t>
            </a:r>
            <a:r>
              <a:rPr lang="ru-RU" dirty="0" smtClean="0"/>
              <a:t>) на матричном компьютере </a:t>
            </a:r>
            <a:r>
              <a:rPr lang="en-US" dirty="0" smtClean="0"/>
              <a:t>ILLIAC IV</a:t>
            </a:r>
            <a:r>
              <a:rPr lang="ru-RU" dirty="0" smtClean="0"/>
              <a:t> </a:t>
            </a:r>
            <a:r>
              <a:rPr lang="en-US" dirty="0" smtClean="0"/>
              <a:t>[5]</a:t>
            </a:r>
          </a:p>
          <a:p>
            <a:endParaRPr lang="ru-RU" dirty="0" smtClean="0"/>
          </a:p>
          <a:p>
            <a:r>
              <a:rPr lang="ru-RU" dirty="0" smtClean="0"/>
              <a:t>«</a:t>
            </a:r>
            <a:r>
              <a:rPr lang="en-US" dirty="0" smtClean="0"/>
              <a:t>As an APL-like language, APPLE provides very high level capabilities for</a:t>
            </a:r>
          </a:p>
          <a:p>
            <a:r>
              <a:rPr lang="en-US" dirty="0" smtClean="0"/>
              <a:t>vector and array processing. Because of the generality and the highly dynamic behavior of some of its features, there are major difficulties</a:t>
            </a:r>
          </a:p>
          <a:p>
            <a:r>
              <a:rPr lang="en-US" dirty="0" smtClean="0"/>
              <a:t>in implementing such a language efficiently on </a:t>
            </a:r>
            <a:r>
              <a:rPr lang="en-US" dirty="0" err="1" smtClean="0"/>
              <a:t>Illiac</a:t>
            </a:r>
            <a:r>
              <a:rPr lang="en-US" dirty="0" smtClean="0"/>
              <a:t>. One should not</a:t>
            </a:r>
          </a:p>
          <a:p>
            <a:r>
              <a:rPr lang="en-US" dirty="0" smtClean="0"/>
              <a:t>neglect, however, the importance of such primitives to design large programs. They allow the programmer to concentrate his attention on high 'level optimizations instead of attempting to organize cleverly very </a:t>
            </a:r>
            <a:r>
              <a:rPr lang="en-US" dirty="0" err="1" smtClean="0"/>
              <a:t>lowlevel</a:t>
            </a:r>
            <a:r>
              <a:rPr lang="en-US" dirty="0" smtClean="0"/>
              <a:t> code.</a:t>
            </a:r>
            <a:r>
              <a:rPr lang="ru-RU" dirty="0" smtClean="0"/>
              <a:t>»</a:t>
            </a:r>
            <a:endParaRPr 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8401" y="260648"/>
            <a:ext cx="4235599" cy="526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 descr="https://upload.wikimedia.org/wikipedia/commons/thumb/9/91/ILLIAC_4_parallel_computer.jpg/250px-ILLIAC_4_parallel_compu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79" y="4437112"/>
            <a:ext cx="2739499" cy="22025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Проблемы параллельного программирования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6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Организация данных</a:t>
            </a:r>
          </a:p>
          <a:p>
            <a:r>
              <a:rPr lang="ru-RU" dirty="0" smtClean="0"/>
              <a:t>Организация управления</a:t>
            </a:r>
          </a:p>
          <a:p>
            <a:r>
              <a:rPr lang="ru-RU" dirty="0" smtClean="0"/>
              <a:t>Перестройка данных</a:t>
            </a:r>
            <a:endParaRPr lang="ru-RU" dirty="0"/>
          </a:p>
        </p:txBody>
      </p:sp>
      <p:grpSp>
        <p:nvGrpSpPr>
          <p:cNvPr id="3" name="Группа 8"/>
          <p:cNvGrpSpPr/>
          <p:nvPr/>
        </p:nvGrpSpPr>
        <p:grpSpPr>
          <a:xfrm>
            <a:off x="467544" y="2636912"/>
            <a:ext cx="720080" cy="1080120"/>
            <a:chOff x="467544" y="2636912"/>
            <a:chExt cx="720080" cy="1080120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467544" y="2636912"/>
              <a:ext cx="720080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</a:t>
              </a:r>
              <a:endParaRPr lang="ru-RU" dirty="0"/>
            </a:p>
          </p:txBody>
        </p:sp>
        <p:sp>
          <p:nvSpPr>
            <p:cNvPr id="6" name="Овал 5"/>
            <p:cNvSpPr/>
            <p:nvPr/>
          </p:nvSpPr>
          <p:spPr>
            <a:xfrm>
              <a:off x="611560" y="3429000"/>
              <a:ext cx="432048" cy="2880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ru-RU" dirty="0"/>
            </a:p>
          </p:txBody>
        </p:sp>
        <p:cxnSp>
          <p:nvCxnSpPr>
            <p:cNvPr id="8" name="Прямая со стрелкой 7"/>
            <p:cNvCxnSpPr>
              <a:stCxn id="5" idx="2"/>
              <a:endCxn id="6" idx="0"/>
            </p:cNvCxnSpPr>
            <p:nvPr/>
          </p:nvCxnSpPr>
          <p:spPr>
            <a:xfrm>
              <a:off x="827584" y="3068960"/>
              <a:ext cx="0" cy="36004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Группа 9"/>
          <p:cNvGrpSpPr/>
          <p:nvPr/>
        </p:nvGrpSpPr>
        <p:grpSpPr>
          <a:xfrm>
            <a:off x="1475656" y="2636912"/>
            <a:ext cx="720080" cy="1080120"/>
            <a:chOff x="467544" y="2636912"/>
            <a:chExt cx="720080" cy="1080120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467544" y="2636912"/>
              <a:ext cx="720080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</a:t>
              </a:r>
              <a:endParaRPr lang="ru-RU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611560" y="3429000"/>
              <a:ext cx="432048" cy="2880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ru-RU" dirty="0"/>
            </a:p>
          </p:txBody>
        </p:sp>
        <p:cxnSp>
          <p:nvCxnSpPr>
            <p:cNvPr id="13" name="Прямая со стрелкой 12"/>
            <p:cNvCxnSpPr>
              <a:stCxn id="11" idx="2"/>
              <a:endCxn id="12" idx="0"/>
            </p:cNvCxnSpPr>
            <p:nvPr/>
          </p:nvCxnSpPr>
          <p:spPr>
            <a:xfrm>
              <a:off x="827584" y="3068960"/>
              <a:ext cx="0" cy="36004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" name="Группа 14"/>
          <p:cNvGrpSpPr/>
          <p:nvPr/>
        </p:nvGrpSpPr>
        <p:grpSpPr>
          <a:xfrm>
            <a:off x="2483768" y="2636912"/>
            <a:ext cx="720080" cy="1080120"/>
            <a:chOff x="467544" y="2636912"/>
            <a:chExt cx="720080" cy="108012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467544" y="2636912"/>
              <a:ext cx="720080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</a:t>
              </a:r>
              <a:endParaRPr lang="ru-RU" dirty="0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611560" y="3429000"/>
              <a:ext cx="432048" cy="2880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ru-RU" dirty="0"/>
            </a:p>
          </p:txBody>
        </p:sp>
        <p:cxnSp>
          <p:nvCxnSpPr>
            <p:cNvPr id="18" name="Прямая со стрелкой 17"/>
            <p:cNvCxnSpPr>
              <a:stCxn id="16" idx="2"/>
              <a:endCxn id="17" idx="0"/>
            </p:cNvCxnSpPr>
            <p:nvPr/>
          </p:nvCxnSpPr>
          <p:spPr>
            <a:xfrm>
              <a:off x="827584" y="3068960"/>
              <a:ext cx="0" cy="36004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Группа 18"/>
          <p:cNvGrpSpPr/>
          <p:nvPr/>
        </p:nvGrpSpPr>
        <p:grpSpPr>
          <a:xfrm>
            <a:off x="5292080" y="2636912"/>
            <a:ext cx="720080" cy="1080120"/>
            <a:chOff x="467544" y="2636912"/>
            <a:chExt cx="720080" cy="1080120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467544" y="2636912"/>
              <a:ext cx="720080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</a:t>
              </a:r>
              <a:endParaRPr lang="ru-RU" dirty="0"/>
            </a:p>
          </p:txBody>
        </p:sp>
        <p:sp>
          <p:nvSpPr>
            <p:cNvPr id="21" name="Овал 20"/>
            <p:cNvSpPr/>
            <p:nvPr/>
          </p:nvSpPr>
          <p:spPr>
            <a:xfrm>
              <a:off x="611560" y="3429000"/>
              <a:ext cx="432048" cy="2880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ru-RU" dirty="0"/>
            </a:p>
          </p:txBody>
        </p:sp>
        <p:cxnSp>
          <p:nvCxnSpPr>
            <p:cNvPr id="22" name="Прямая со стрелкой 21"/>
            <p:cNvCxnSpPr>
              <a:stCxn id="20" idx="2"/>
              <a:endCxn id="21" idx="0"/>
            </p:cNvCxnSpPr>
            <p:nvPr/>
          </p:nvCxnSpPr>
          <p:spPr>
            <a:xfrm>
              <a:off x="827584" y="3068960"/>
              <a:ext cx="0" cy="36004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3" name="Овал 22"/>
          <p:cNvSpPr/>
          <p:nvPr/>
        </p:nvSpPr>
        <p:spPr>
          <a:xfrm>
            <a:off x="3779912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4139952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4499992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 стрелкой 26"/>
          <p:cNvCxnSpPr>
            <a:stCxn id="5" idx="3"/>
            <a:endCxn id="11" idx="1"/>
          </p:cNvCxnSpPr>
          <p:nvPr/>
        </p:nvCxnSpPr>
        <p:spPr>
          <a:xfrm>
            <a:off x="1187624" y="2852936"/>
            <a:ext cx="288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1" idx="3"/>
            <a:endCxn id="16" idx="1"/>
          </p:cNvCxnSpPr>
          <p:nvPr/>
        </p:nvCxnSpPr>
        <p:spPr>
          <a:xfrm>
            <a:off x="2195736" y="2852936"/>
            <a:ext cx="288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3203848" y="2852936"/>
            <a:ext cx="288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5004048" y="2852936"/>
            <a:ext cx="288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1403648" y="4653136"/>
            <a:ext cx="432048" cy="2880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2267744" y="4293096"/>
            <a:ext cx="432048" cy="2880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3131840" y="3933056"/>
            <a:ext cx="432048" cy="2880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2267744" y="4941168"/>
            <a:ext cx="432048" cy="2880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" name="Овал 38"/>
          <p:cNvSpPr/>
          <p:nvPr/>
        </p:nvSpPr>
        <p:spPr>
          <a:xfrm>
            <a:off x="3131840" y="4509120"/>
            <a:ext cx="432048" cy="2880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Овал 39"/>
          <p:cNvSpPr/>
          <p:nvPr/>
        </p:nvSpPr>
        <p:spPr>
          <a:xfrm>
            <a:off x="3131840" y="4797152"/>
            <a:ext cx="432048" cy="2880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Овал 40"/>
          <p:cNvSpPr/>
          <p:nvPr/>
        </p:nvSpPr>
        <p:spPr>
          <a:xfrm>
            <a:off x="3131840" y="5085184"/>
            <a:ext cx="432048" cy="2880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Овал 41"/>
          <p:cNvSpPr/>
          <p:nvPr/>
        </p:nvSpPr>
        <p:spPr>
          <a:xfrm>
            <a:off x="3131840" y="5373216"/>
            <a:ext cx="432048" cy="2880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/>
          <p:cNvSpPr/>
          <p:nvPr/>
        </p:nvSpPr>
        <p:spPr>
          <a:xfrm>
            <a:off x="3131840" y="5661248"/>
            <a:ext cx="432048" cy="2880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5" name="Прямая со стрелкой 44"/>
          <p:cNvCxnSpPr>
            <a:stCxn id="35" idx="7"/>
            <a:endCxn id="36" idx="2"/>
          </p:cNvCxnSpPr>
          <p:nvPr/>
        </p:nvCxnSpPr>
        <p:spPr>
          <a:xfrm flipV="1">
            <a:off x="1772424" y="4437112"/>
            <a:ext cx="495320" cy="258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5" idx="5"/>
            <a:endCxn id="38" idx="2"/>
          </p:cNvCxnSpPr>
          <p:nvPr/>
        </p:nvCxnSpPr>
        <p:spPr>
          <a:xfrm>
            <a:off x="1772424" y="4898987"/>
            <a:ext cx="495320" cy="1861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stCxn id="36" idx="7"/>
            <a:endCxn id="37" idx="2"/>
          </p:cNvCxnSpPr>
          <p:nvPr/>
        </p:nvCxnSpPr>
        <p:spPr>
          <a:xfrm flipV="1">
            <a:off x="2636520" y="4077072"/>
            <a:ext cx="495320" cy="258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38" idx="7"/>
            <a:endCxn id="39" idx="2"/>
          </p:cNvCxnSpPr>
          <p:nvPr/>
        </p:nvCxnSpPr>
        <p:spPr>
          <a:xfrm flipV="1">
            <a:off x="2636520" y="4653136"/>
            <a:ext cx="495320" cy="330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38" idx="6"/>
          </p:cNvCxnSpPr>
          <p:nvPr/>
        </p:nvCxnSpPr>
        <p:spPr>
          <a:xfrm>
            <a:off x="2699792" y="5085184"/>
            <a:ext cx="432048" cy="144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stCxn id="38" idx="5"/>
            <a:endCxn id="43" idx="2"/>
          </p:cNvCxnSpPr>
          <p:nvPr/>
        </p:nvCxnSpPr>
        <p:spPr>
          <a:xfrm>
            <a:off x="2636520" y="5187019"/>
            <a:ext cx="495320" cy="618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>
            <a:endCxn id="40" idx="2"/>
          </p:cNvCxnSpPr>
          <p:nvPr/>
        </p:nvCxnSpPr>
        <p:spPr>
          <a:xfrm flipV="1">
            <a:off x="2699792" y="4941168"/>
            <a:ext cx="432048" cy="720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>
            <a:stCxn id="38" idx="5"/>
            <a:endCxn id="42" idx="2"/>
          </p:cNvCxnSpPr>
          <p:nvPr/>
        </p:nvCxnSpPr>
        <p:spPr>
          <a:xfrm>
            <a:off x="2636520" y="5187019"/>
            <a:ext cx="495320" cy="330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 </a:t>
            </a:r>
            <a:r>
              <a:rPr lang="ru-RU" sz="3100" dirty="0" smtClean="0"/>
              <a:t>Исторические оценки</a:t>
            </a:r>
            <a:endParaRPr lang="ru-RU" sz="3100" dirty="0"/>
          </a:p>
        </p:txBody>
      </p:sp>
      <p:sp>
        <p:nvSpPr>
          <p:cNvPr id="4" name="TextBox 3"/>
          <p:cNvSpPr txBox="1"/>
          <p:nvPr/>
        </p:nvSpPr>
        <p:spPr>
          <a:xfrm>
            <a:off x="287016" y="404664"/>
            <a:ext cx="885698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cap="all" dirty="0" smtClean="0"/>
              <a:t>APL ИЗНАЧАЛЬНО НЕ РАЗРАБАТЫВАЛСЯ КАК ЯЗЫК ПРОГРАММИРОВАНИЯ. - </a:t>
            </a:r>
            <a:r>
              <a:rPr lang="ru-RU" b="1" cap="all" dirty="0" smtClean="0"/>
              <a:t>Айверсон</a:t>
            </a:r>
          </a:p>
          <a:p>
            <a:endParaRPr lang="ru-RU" dirty="0" smtClean="0"/>
          </a:p>
          <a:p>
            <a:r>
              <a:rPr lang="ru-RU" dirty="0" smtClean="0"/>
              <a:t>Первоначальным мотивом разработки APL было предоставление инструмента для письма и обучения. Хотя APL использовался в основном в коммерческом программировании, я по-прежнему считаю, что его наиболее важное применение еще предстоит использовать: как простую, точную, исполняемую нотацию для преподавания широкого круга предметов</a:t>
            </a:r>
          </a:p>
          <a:p>
            <a:endParaRPr lang="ru-RU" dirty="0" smtClean="0"/>
          </a:p>
          <a:p>
            <a:r>
              <a:rPr lang="ru-RU" dirty="0" smtClean="0"/>
              <a:t>Компьютерные программы APL с таким количеством кратких и необычных символов, как и математическая система обозначений, которая их вдохновила, обладают лаконичностью и элегантностью, которые многие находят привлекательными. APL привлекает фанатичных приверженцев. Алан Перлис (первый лауреат премии Тьюринга ACM в 1966 году) был одним из них</a:t>
            </a:r>
          </a:p>
          <a:p>
            <a:endParaRPr lang="ru-RU" dirty="0" smtClean="0"/>
          </a:p>
          <a:p>
            <a:r>
              <a:rPr lang="ru-RU" dirty="0" smtClean="0"/>
              <a:t>Программы APL часто загадочны и их трудно декодировать. Некоторые шутили, что это «язык только для записи», потому что даже у автора программы могут возникнуть проблемы с его пониманием позже. Это вдохновляет на хитрости программирования. Трудно противостоять задаче написания APL «однострочного» для реализации полного сложного алгоритма.</a:t>
            </a:r>
          </a:p>
          <a:p>
            <a:endParaRPr lang="ru-RU" dirty="0" smtClean="0"/>
          </a:p>
          <a:p>
            <a:r>
              <a:rPr lang="ru-RU" dirty="0" smtClean="0"/>
              <a:t>APL - это ошибка, доведенная до совершенства. Это язык будущего для методов программирования прошлого: он создает новое поколение бездельников-программистов. - </a:t>
            </a:r>
            <a:r>
              <a:rPr lang="ru-RU" b="1" dirty="0" err="1" smtClean="0"/>
              <a:t>Эдсгер</a:t>
            </a:r>
            <a:r>
              <a:rPr lang="ru-RU" b="1" dirty="0" smtClean="0"/>
              <a:t> </a:t>
            </a:r>
            <a:r>
              <a:rPr lang="ru-RU" b="1" dirty="0" err="1" smtClean="0"/>
              <a:t>Вибе</a:t>
            </a:r>
            <a:r>
              <a:rPr lang="ru-RU" b="1" dirty="0" smtClean="0"/>
              <a:t> </a:t>
            </a:r>
            <a:r>
              <a:rPr lang="ru-RU" b="1" dirty="0" err="1" smtClean="0"/>
              <a:t>Дейкстра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Какие парадигмы привнес </a:t>
            </a:r>
            <a:r>
              <a:rPr lang="en-US" sz="3200" dirty="0" smtClean="0"/>
              <a:t>(</a:t>
            </a:r>
            <a:r>
              <a:rPr lang="ru-RU" sz="3200" dirty="0" smtClean="0"/>
              <a:t>опробовал) </a:t>
            </a:r>
            <a:r>
              <a:rPr lang="en-US" sz="3200" dirty="0" smtClean="0"/>
              <a:t>APL?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6"/>
            <a:ext cx="83529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Массив – как развитый объект обработки</a:t>
            </a:r>
          </a:p>
          <a:p>
            <a:r>
              <a:rPr lang="ru-RU" dirty="0" smtClean="0"/>
              <a:t>Распространение операций на сочетания скаляров и массивов</a:t>
            </a:r>
          </a:p>
          <a:p>
            <a:r>
              <a:rPr lang="ru-RU" dirty="0" smtClean="0"/>
              <a:t>Функциональное программирование</a:t>
            </a:r>
          </a:p>
          <a:p>
            <a:r>
              <a:rPr lang="ru-RU" dirty="0" smtClean="0"/>
              <a:t>«</a:t>
            </a:r>
            <a:r>
              <a:rPr lang="ru-RU" dirty="0" err="1" smtClean="0"/>
              <a:t>Калькуляторное</a:t>
            </a:r>
            <a:r>
              <a:rPr lang="ru-RU" dirty="0" smtClean="0"/>
              <a:t>» программирование</a:t>
            </a:r>
          </a:p>
          <a:p>
            <a:r>
              <a:rPr lang="ru-RU" dirty="0" smtClean="0"/>
              <a:t>Использование специальных значков и символов</a:t>
            </a:r>
          </a:p>
          <a:p>
            <a:endParaRPr lang="ru-RU" dirty="0" smtClean="0"/>
          </a:p>
          <a:p>
            <a:r>
              <a:rPr lang="ru-RU" sz="2800" dirty="0" smtClean="0"/>
              <a:t>Какие еще были опробованы идеи и подходы?</a:t>
            </a:r>
          </a:p>
          <a:p>
            <a:r>
              <a:rPr lang="ru-RU" dirty="0" smtClean="0"/>
              <a:t>Ориентация на «инженерное» программирование</a:t>
            </a:r>
          </a:p>
          <a:p>
            <a:r>
              <a:rPr lang="ru-RU" dirty="0" smtClean="0"/>
              <a:t>Подход к программированию матричных компьютеров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Источники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6"/>
            <a:ext cx="83529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1. </a:t>
            </a:r>
            <a:r>
              <a:rPr lang="ru-RU" dirty="0" err="1" smtClean="0"/>
              <a:t>Л.Гилман</a:t>
            </a:r>
            <a:r>
              <a:rPr lang="ru-RU" dirty="0" smtClean="0"/>
              <a:t>, </a:t>
            </a:r>
            <a:r>
              <a:rPr lang="ru-RU" dirty="0" err="1" smtClean="0"/>
              <a:t>А.Роуз</a:t>
            </a:r>
            <a:r>
              <a:rPr lang="ru-RU" dirty="0" smtClean="0"/>
              <a:t> Курс АПЛ: диалоговый подход // Издательство «Мир», 1979, </a:t>
            </a:r>
            <a:r>
              <a:rPr lang="ru-RU" dirty="0" err="1" smtClean="0"/>
              <a:t>сс</a:t>
            </a:r>
            <a:r>
              <a:rPr lang="ru-RU" dirty="0" smtClean="0"/>
              <a:t> 524</a:t>
            </a:r>
          </a:p>
          <a:p>
            <a:endParaRPr lang="ru-RU" dirty="0" smtClean="0"/>
          </a:p>
          <a:p>
            <a:r>
              <a:rPr lang="en-US" dirty="0" smtClean="0"/>
              <a:t>2</a:t>
            </a:r>
            <a:r>
              <a:rPr lang="ru-RU" dirty="0" smtClean="0"/>
              <a:t>. </a:t>
            </a:r>
            <a:r>
              <a:rPr lang="en-US" dirty="0" smtClean="0"/>
              <a:t>APL (programming language)</a:t>
            </a:r>
            <a:r>
              <a:rPr lang="ru-RU" dirty="0" smtClean="0"/>
              <a:t> // </a:t>
            </a:r>
            <a:r>
              <a:rPr lang="en-US" dirty="0" smtClean="0">
                <a:hlinkClick r:id="rId2"/>
              </a:rPr>
              <a:t>https://en.wikipedia.org/wiki/APL_(programming_language)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3</a:t>
            </a:r>
            <a:r>
              <a:rPr lang="en-US" dirty="0" smtClean="0"/>
              <a:t>. </a:t>
            </a:r>
            <a:r>
              <a:rPr lang="ru-RU" dirty="0" smtClean="0"/>
              <a:t>Информационный ресурс «</a:t>
            </a:r>
            <a:r>
              <a:rPr lang="en-US" dirty="0" smtClean="0"/>
              <a:t>Got a minute? — Try APL!</a:t>
            </a:r>
            <a:r>
              <a:rPr lang="ru-RU" dirty="0" smtClean="0"/>
              <a:t>»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https://tryapl.org/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4. </a:t>
            </a:r>
            <a:r>
              <a:rPr lang="en-US" dirty="0" smtClean="0"/>
              <a:t>Leonard J. </a:t>
            </a:r>
            <a:r>
              <a:rPr lang="en-US" dirty="0" err="1" smtClean="0"/>
              <a:t>Shustek</a:t>
            </a:r>
            <a:r>
              <a:rPr lang="ru-RU" dirty="0" smtClean="0"/>
              <a:t> </a:t>
            </a:r>
            <a:r>
              <a:rPr lang="en-US" dirty="0" smtClean="0"/>
              <a:t>THE APL PROGRAMMING LANGUAGE SOURCE CODE</a:t>
            </a:r>
            <a:r>
              <a:rPr lang="ru-RU" dirty="0" smtClean="0"/>
              <a:t> // </a:t>
            </a:r>
            <a:r>
              <a:rPr lang="en-US" dirty="0" smtClean="0">
                <a:hlinkClick r:id="rId4"/>
              </a:rPr>
              <a:t>https://computerhistory.org/blog/the-apl-programming-language-source-code/</a:t>
            </a:r>
            <a:r>
              <a:rPr lang="ru-RU" dirty="0" smtClean="0"/>
              <a:t> </a:t>
            </a:r>
            <a:r>
              <a:rPr lang="en-US" dirty="0" smtClean="0"/>
              <a:t>, October 10, 2012</a:t>
            </a:r>
          </a:p>
          <a:p>
            <a:endParaRPr lang="en-US" dirty="0" smtClean="0"/>
          </a:p>
          <a:p>
            <a:r>
              <a:rPr lang="en-US" dirty="0" smtClean="0"/>
              <a:t>5. R. Michael Hard THE ILLIAC IV: The First Supercomputer // </a:t>
            </a:r>
            <a:r>
              <a:rPr lang="en-US" dirty="0" smtClean="0">
                <a:hlinkClick r:id="rId5"/>
              </a:rPr>
              <a:t>http://bitsavers.informatik.uni-stuttgart.de/pdf/univOfIllinoisUrbana/illiac/ILLIAC_IV/Hord_ILLIAC_IV_The_First_Supercomputer_1982.pdf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Лекция 5. Реляционные таблицы и SQL  </a:t>
            </a:r>
            <a:endParaRPr lang="ru-RU" sz="3600" dirty="0"/>
          </a:p>
        </p:txBody>
      </p:sp>
      <p:sp>
        <p:nvSpPr>
          <p:cNvPr id="3" name="Блок-схема: магнитный диск 2"/>
          <p:cNvSpPr/>
          <p:nvPr/>
        </p:nvSpPr>
        <p:spPr>
          <a:xfrm>
            <a:off x="7452320" y="4797152"/>
            <a:ext cx="1440160" cy="12241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БД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283968" y="4653136"/>
            <a:ext cx="1512168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логика</a:t>
            </a:r>
            <a:endParaRPr lang="ru-RU" dirty="0"/>
          </a:p>
        </p:txBody>
      </p:sp>
      <p:cxnSp>
        <p:nvCxnSpPr>
          <p:cNvPr id="5" name="Прямая со стрелкой 4"/>
          <p:cNvCxnSpPr>
            <a:stCxn id="4" idx="3"/>
          </p:cNvCxnSpPr>
          <p:nvPr/>
        </p:nvCxnSpPr>
        <p:spPr>
          <a:xfrm>
            <a:off x="5796136" y="5373216"/>
            <a:ext cx="165618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56176" y="50131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24744"/>
            <a:ext cx="8352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SQL – </a:t>
            </a:r>
            <a:r>
              <a:rPr lang="ru-RU" sz="2400" dirty="0" smtClean="0"/>
              <a:t>текстовый протокол взаимодействия клиента с реляционной СУБД</a:t>
            </a:r>
            <a:r>
              <a:rPr lang="en-US" sz="2400" dirty="0" smtClean="0"/>
              <a:t>, </a:t>
            </a:r>
            <a:r>
              <a:rPr lang="ru-RU" sz="2400" dirty="0" smtClean="0"/>
              <a:t>в более узком смысле </a:t>
            </a:r>
            <a:r>
              <a:rPr lang="en-US" sz="2400" dirty="0" smtClean="0"/>
              <a:t>SQL-</a:t>
            </a:r>
            <a:r>
              <a:rPr lang="ru-RU" sz="2400" dirty="0" smtClean="0"/>
              <a:t>язык описания структуры данных и манипуляции с ними</a:t>
            </a:r>
          </a:p>
          <a:p>
            <a:endParaRPr lang="en-US" sz="2400" dirty="0"/>
          </a:p>
          <a:p>
            <a:r>
              <a:rPr lang="en-US" sz="2400" dirty="0" smtClean="0"/>
              <a:t>SQL </a:t>
            </a:r>
            <a:r>
              <a:rPr lang="ru-RU" sz="2400" dirty="0" smtClean="0"/>
              <a:t>основан на реляционной алгебре. Парадигма для </a:t>
            </a:r>
            <a:r>
              <a:rPr lang="en-US" sz="2400" dirty="0" smtClean="0"/>
              <a:t>SQL: </a:t>
            </a:r>
            <a:r>
              <a:rPr lang="ru-RU" sz="2400" dirty="0" smtClean="0"/>
              <a:t>Таблицы или связанные таблицы.</a:t>
            </a:r>
          </a:p>
          <a:p>
            <a:endParaRPr lang="ru-RU" sz="2400" dirty="0" smtClean="0"/>
          </a:p>
          <a:p>
            <a:r>
              <a:rPr lang="ru-RU" sz="2400" dirty="0" smtClean="0"/>
              <a:t>Появление </a:t>
            </a:r>
            <a:r>
              <a:rPr lang="en-US" sz="2400" dirty="0" smtClean="0"/>
              <a:t>SQL </a:t>
            </a:r>
            <a:r>
              <a:rPr lang="ru-RU" sz="2400" dirty="0" smtClean="0"/>
              <a:t>было инициировано кризисом в системах обработки данных.</a:t>
            </a:r>
            <a:endParaRPr lang="en-US" sz="2400" dirty="0" smtClean="0"/>
          </a:p>
        </p:txBody>
      </p:sp>
      <p:sp>
        <p:nvSpPr>
          <p:cNvPr id="8" name="Прямоугольник 7"/>
          <p:cNvSpPr/>
          <p:nvPr/>
        </p:nvSpPr>
        <p:spPr>
          <a:xfrm>
            <a:off x="539552" y="4509120"/>
            <a:ext cx="2664296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Система обработки данных</a:t>
            </a:r>
            <a:endParaRPr lang="ru-RU" sz="2400" dirty="0"/>
          </a:p>
        </p:txBody>
      </p:sp>
      <p:sp>
        <p:nvSpPr>
          <p:cNvPr id="9" name="Блок-схема: память с посл. доступом 8"/>
          <p:cNvSpPr/>
          <p:nvPr/>
        </p:nvSpPr>
        <p:spPr>
          <a:xfrm>
            <a:off x="1331640" y="5805264"/>
            <a:ext cx="864096" cy="504056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623731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Было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868144" y="623731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Стало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Создатель реляционной алгебры</a:t>
            </a:r>
            <a:endParaRPr lang="ru-RU" dirty="0"/>
          </a:p>
        </p:txBody>
      </p:sp>
      <p:pic>
        <p:nvPicPr>
          <p:cNvPr id="1026" name="Picture 2" descr="ИК Базы данных. Урок 1 - презентация онлайн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45432"/>
            <a:ext cx="9120677" cy="5112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Составные структуры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980728"/>
            <a:ext cx="81369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Array – </a:t>
            </a:r>
            <a:r>
              <a:rPr lang="ru-RU" b="1" dirty="0" smtClean="0"/>
              <a:t>массив</a:t>
            </a:r>
            <a:r>
              <a:rPr lang="ru-RU" dirty="0" smtClean="0"/>
              <a:t> конкретной длины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[] </a:t>
            </a:r>
            <a:r>
              <a:rPr lang="en-US" dirty="0" err="1" smtClean="0"/>
              <a:t>arr</a:t>
            </a:r>
            <a:r>
              <a:rPr lang="en-US" dirty="0" smtClean="0"/>
              <a:t> = new </a:t>
            </a:r>
            <a:r>
              <a:rPr lang="en-US" dirty="0" err="1" smtClean="0"/>
              <a:t>int</a:t>
            </a:r>
            <a:r>
              <a:rPr lang="en-US" dirty="0" smtClean="0"/>
              <a:t>[] { 1, 2, 3, 4, 5, 6, 7, 8, 9 };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ru-RU" dirty="0" smtClean="0"/>
              <a:t>Главное – «прямой» доступ к элементам:</a:t>
            </a:r>
          </a:p>
          <a:p>
            <a:r>
              <a:rPr lang="en-US" dirty="0" smtClean="0"/>
              <a:t>… = </a:t>
            </a:r>
            <a:r>
              <a:rPr lang="en-US" dirty="0" err="1" smtClean="0"/>
              <a:t>arr</a:t>
            </a:r>
            <a:r>
              <a:rPr lang="en-US" dirty="0" smtClean="0"/>
              <a:t>[4]…</a:t>
            </a:r>
          </a:p>
          <a:p>
            <a:r>
              <a:rPr lang="en-US" dirty="0" err="1" smtClean="0"/>
              <a:t>arr</a:t>
            </a:r>
            <a:r>
              <a:rPr lang="en-US" dirty="0" smtClean="0"/>
              <a:t>[8] = 88;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Запись</a:t>
            </a:r>
            <a:r>
              <a:rPr lang="ru-RU" dirty="0" smtClean="0"/>
              <a:t> или структура</a:t>
            </a:r>
            <a:endParaRPr lang="en-US" dirty="0" smtClean="0"/>
          </a:p>
          <a:p>
            <a:r>
              <a:rPr lang="en-US" dirty="0" err="1" smtClean="0"/>
              <a:t>struct</a:t>
            </a:r>
            <a:r>
              <a:rPr lang="en-US" dirty="0" smtClean="0"/>
              <a:t> Person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	public </a:t>
            </a:r>
            <a:r>
              <a:rPr lang="en-US" dirty="0" err="1" smtClean="0"/>
              <a:t>int</a:t>
            </a:r>
            <a:r>
              <a:rPr lang="en-US" dirty="0" smtClean="0"/>
              <a:t> id;</a:t>
            </a:r>
          </a:p>
          <a:p>
            <a:r>
              <a:rPr lang="en-US" dirty="0" smtClean="0"/>
              <a:t>	public string name;</a:t>
            </a:r>
          </a:p>
          <a:p>
            <a:r>
              <a:rPr lang="en-US" dirty="0" smtClean="0"/>
              <a:t>	public </a:t>
            </a:r>
            <a:r>
              <a:rPr lang="en-US" dirty="0" err="1" smtClean="0"/>
              <a:t>DateTime</a:t>
            </a:r>
            <a:r>
              <a:rPr lang="en-US" dirty="0" smtClean="0"/>
              <a:t> birth;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Person </a:t>
            </a:r>
            <a:r>
              <a:rPr lang="en-US" dirty="0" err="1" smtClean="0"/>
              <a:t>perso</a:t>
            </a:r>
            <a:r>
              <a:rPr lang="en-US" dirty="0" smtClean="0"/>
              <a:t> = …</a:t>
            </a:r>
          </a:p>
          <a:p>
            <a:r>
              <a:rPr lang="en-US" dirty="0" smtClean="0"/>
              <a:t>… = perso.id</a:t>
            </a:r>
          </a:p>
          <a:p>
            <a:r>
              <a:rPr lang="en-US" dirty="0" smtClean="0"/>
              <a:t>perso.name = “</a:t>
            </a:r>
            <a:r>
              <a:rPr lang="ru-RU" dirty="0" smtClean="0"/>
              <a:t>Иванов</a:t>
            </a:r>
            <a:r>
              <a:rPr lang="en-US" dirty="0" smtClean="0"/>
              <a:t>”;</a:t>
            </a:r>
            <a:endParaRPr lang="ru-RU" dirty="0" smtClean="0"/>
          </a:p>
          <a:p>
            <a:endParaRPr lang="ru-RU" dirty="0" smtClean="0"/>
          </a:p>
          <a:p>
            <a:r>
              <a:rPr lang="ru-RU" b="1" dirty="0" smtClean="0"/>
              <a:t>Классы</a:t>
            </a:r>
          </a:p>
          <a:p>
            <a:r>
              <a:rPr lang="en-US" dirty="0" smtClean="0"/>
              <a:t>class Sample</a:t>
            </a:r>
          </a:p>
          <a:p>
            <a:r>
              <a:rPr lang="en-US" dirty="0" smtClean="0"/>
              <a:t>{  pubic </a:t>
            </a:r>
            <a:r>
              <a:rPr lang="en-US" dirty="0" err="1" smtClean="0"/>
              <a:t>int</a:t>
            </a:r>
            <a:r>
              <a:rPr lang="en-US" dirty="0" smtClean="0"/>
              <a:t> code; </a:t>
            </a:r>
            <a:r>
              <a:rPr lang="en-US" smtClean="0"/>
              <a:t>public string F1, F2l … }	 </a:t>
            </a:r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 smtClean="0"/>
              <a:t>Элементы истории </a:t>
            </a:r>
            <a:r>
              <a:rPr lang="en-US" dirty="0" smtClean="0"/>
              <a:t>SQL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3529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начале 1970-х годов в одной из исследовательских лабораторий компании IBM была разработана экспериментальная реляционная СУБД IBM </a:t>
            </a:r>
            <a:r>
              <a:rPr lang="ru-RU" sz="2400" dirty="0" err="1" smtClean="0"/>
              <a:t>System</a:t>
            </a:r>
            <a:r>
              <a:rPr lang="ru-RU" sz="2400" dirty="0" smtClean="0"/>
              <a:t> R, для которой затем был создан специальный язык SEQUEL, позволявший относительно просто управлять данными в этой СУБД. Аббревиатура SEQUEL расшифровывалась как </a:t>
            </a:r>
            <a:r>
              <a:rPr lang="ru-RU" sz="2400" dirty="0" err="1" smtClean="0"/>
              <a:t>Structured</a:t>
            </a:r>
            <a:r>
              <a:rPr lang="ru-RU" sz="2400" dirty="0" smtClean="0"/>
              <a:t> </a:t>
            </a:r>
            <a:r>
              <a:rPr lang="ru-RU" sz="2400" dirty="0" err="1" smtClean="0"/>
              <a:t>English</a:t>
            </a:r>
            <a:r>
              <a:rPr lang="ru-RU" sz="2400" dirty="0" smtClean="0"/>
              <a:t> </a:t>
            </a:r>
            <a:r>
              <a:rPr lang="ru-RU" sz="2400" dirty="0" err="1" smtClean="0"/>
              <a:t>QUEry</a:t>
            </a:r>
            <a:r>
              <a:rPr lang="ru-RU" sz="2400" dirty="0" smtClean="0"/>
              <a:t> </a:t>
            </a:r>
            <a:r>
              <a:rPr lang="ru-RU" sz="2400" dirty="0" err="1" smtClean="0"/>
              <a:t>Language</a:t>
            </a:r>
            <a:r>
              <a:rPr lang="ru-RU" sz="2400" dirty="0" smtClean="0"/>
              <a:t> — «структурированный английский язык запросов». Позже язык SEQUEL был переименован в SQL. </a:t>
            </a:r>
            <a:endParaRPr lang="en-US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Авторы языка: Дональд </a:t>
            </a:r>
            <a:r>
              <a:rPr lang="ru-RU" sz="2400" dirty="0" err="1" smtClean="0"/>
              <a:t>Чэмбэрлин</a:t>
            </a:r>
            <a:r>
              <a:rPr lang="ru-RU" sz="2400" dirty="0" smtClean="0"/>
              <a:t> (</a:t>
            </a:r>
            <a:r>
              <a:rPr lang="en-US" sz="2400" dirty="0" smtClean="0"/>
              <a:t>Donald D. Chamberlin) </a:t>
            </a:r>
            <a:r>
              <a:rPr lang="ru-RU" sz="2400" dirty="0" smtClean="0"/>
              <a:t>и </a:t>
            </a:r>
            <a:r>
              <a:rPr lang="ru-RU" sz="2400" dirty="0" err="1" smtClean="0"/>
              <a:t>Рэй</a:t>
            </a:r>
            <a:r>
              <a:rPr lang="ru-RU" sz="2400" dirty="0" smtClean="0"/>
              <a:t> </a:t>
            </a:r>
            <a:r>
              <a:rPr lang="ru-RU" sz="2400" dirty="0" err="1" smtClean="0"/>
              <a:t>Бойс</a:t>
            </a:r>
            <a:r>
              <a:rPr lang="ru-RU" sz="2400" dirty="0" smtClean="0"/>
              <a:t> (</a:t>
            </a:r>
            <a:r>
              <a:rPr lang="en-US" sz="2400" dirty="0" smtClean="0"/>
              <a:t>Ray Boyce). </a:t>
            </a:r>
            <a:r>
              <a:rPr lang="ru-RU" sz="2400" dirty="0" smtClean="0"/>
              <a:t>Пэт </a:t>
            </a:r>
            <a:r>
              <a:rPr lang="ru-RU" sz="2400" dirty="0" err="1" smtClean="0"/>
              <a:t>Селинджер</a:t>
            </a:r>
            <a:r>
              <a:rPr lang="ru-RU" sz="2400" dirty="0" smtClean="0"/>
              <a:t> (</a:t>
            </a:r>
            <a:r>
              <a:rPr lang="en-US" sz="2400" dirty="0" smtClean="0"/>
              <a:t>Pat </a:t>
            </a:r>
            <a:r>
              <a:rPr lang="en-US" sz="2400" dirty="0" err="1" smtClean="0"/>
              <a:t>Selinger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ru-RU" sz="2400" dirty="0" smtClean="0"/>
              <a:t>Первый стандарт языка SQL был принят ANSI</a:t>
            </a:r>
            <a:r>
              <a:rPr lang="en-US" sz="2400" dirty="0" smtClean="0"/>
              <a:t> </a:t>
            </a:r>
            <a:r>
              <a:rPr lang="ru-RU" sz="2400" dirty="0" smtClean="0"/>
              <a:t>в</a:t>
            </a:r>
            <a:r>
              <a:rPr lang="en-US" sz="2400" dirty="0" smtClean="0"/>
              <a:t> </a:t>
            </a:r>
            <a:r>
              <a:rPr lang="ru-RU" sz="2400" dirty="0" smtClean="0"/>
              <a:t>1986 году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42" name="Picture 2" descr="https://cf.ppt-online.org/files/slide/e/evzE4ZsiHuIcY8RjKN7rQMgnqhpCy0SlV3kGDo/slide-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488" y="476672"/>
            <a:ext cx="8961512" cy="67211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67544" y="1844824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Реляционная модель состоит из таблиц, каждая из которых состоит из колонок и строк. Таблицы связаны между собой отношениями.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6738" name="Picture 2" descr="https://cf.ppt-online.org/files/slide/e/evzE4ZsiHuIcY8RjKN7rQMgnqhpCy0SlV3kGDo/slide-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8448873" cy="63366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5714" name="Picture 2" descr="https://cf.ppt-online.org/files/slide/e/evzE4ZsiHuIcY8RjKN7rQMgnqhpCy0SlV3kGDo/slide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8573525" cy="6430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4690" name="Picture 2" descr="https://cf.ppt-online.org/files/slide/e/evzE4ZsiHuIcY8RjKN7rQMgnqhpCy0SlV3kGDo/slide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8232849" cy="6174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операторы </a:t>
            </a:r>
            <a:r>
              <a:rPr lang="en-US" dirty="0" smtClean="0"/>
              <a:t>SQL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980728"/>
            <a:ext cx="84249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операторы определения данных (</a:t>
            </a:r>
            <a:r>
              <a:rPr lang="ru-RU" sz="2400" dirty="0" err="1" smtClean="0"/>
              <a:t>Data</a:t>
            </a:r>
            <a:r>
              <a:rPr lang="ru-RU" sz="2400" dirty="0" smtClean="0"/>
              <a:t> </a:t>
            </a:r>
            <a:r>
              <a:rPr lang="ru-RU" sz="2400" dirty="0" err="1" smtClean="0"/>
              <a:t>Definition</a:t>
            </a:r>
            <a:r>
              <a:rPr lang="ru-RU" sz="2400" dirty="0" smtClean="0"/>
              <a:t> </a:t>
            </a:r>
            <a:r>
              <a:rPr lang="ru-RU" sz="2400" dirty="0" err="1" smtClean="0"/>
              <a:t>Language</a:t>
            </a:r>
            <a:r>
              <a:rPr lang="ru-RU" sz="2400" dirty="0" smtClean="0"/>
              <a:t>, DDL):</a:t>
            </a:r>
          </a:p>
          <a:p>
            <a:r>
              <a:rPr lang="ru-RU" sz="2400" dirty="0" smtClean="0"/>
              <a:t>CREATE</a:t>
            </a:r>
            <a:r>
              <a:rPr lang="en-US" sz="2400" dirty="0" smtClean="0"/>
              <a:t>,</a:t>
            </a:r>
            <a:r>
              <a:rPr lang="ru-RU" sz="2400" dirty="0" smtClean="0"/>
              <a:t> ALTER,</a:t>
            </a:r>
            <a:r>
              <a:rPr lang="en-US" sz="2400" dirty="0" smtClean="0"/>
              <a:t> </a:t>
            </a:r>
            <a:r>
              <a:rPr lang="ru-RU" sz="2400" dirty="0" smtClean="0"/>
              <a:t>DROP;</a:t>
            </a:r>
          </a:p>
          <a:p>
            <a:endParaRPr lang="en-US" sz="2400" dirty="0" smtClean="0"/>
          </a:p>
          <a:p>
            <a:r>
              <a:rPr lang="ru-RU" sz="2400" dirty="0" smtClean="0"/>
              <a:t>операторы манипуляции данными (</a:t>
            </a:r>
            <a:r>
              <a:rPr lang="ru-RU" sz="2400" dirty="0" err="1" smtClean="0"/>
              <a:t>Data</a:t>
            </a:r>
            <a:r>
              <a:rPr lang="ru-RU" sz="2400" dirty="0" smtClean="0"/>
              <a:t> </a:t>
            </a:r>
            <a:r>
              <a:rPr lang="ru-RU" sz="2400" dirty="0" err="1" smtClean="0"/>
              <a:t>Manipulation</a:t>
            </a:r>
            <a:r>
              <a:rPr lang="ru-RU" sz="2400" dirty="0" smtClean="0"/>
              <a:t> </a:t>
            </a:r>
            <a:r>
              <a:rPr lang="ru-RU" sz="2400" dirty="0" err="1" smtClean="0"/>
              <a:t>Language</a:t>
            </a:r>
            <a:r>
              <a:rPr lang="ru-RU" sz="2400" dirty="0" smtClean="0"/>
              <a:t>, DML):</a:t>
            </a:r>
          </a:p>
          <a:p>
            <a:r>
              <a:rPr lang="ru-RU" sz="2400" dirty="0" smtClean="0"/>
              <a:t>SELECT,</a:t>
            </a:r>
            <a:r>
              <a:rPr lang="en-US" sz="2400" dirty="0" smtClean="0"/>
              <a:t> </a:t>
            </a:r>
            <a:r>
              <a:rPr lang="ru-RU" sz="2400" dirty="0" smtClean="0"/>
              <a:t>INSERT,</a:t>
            </a:r>
            <a:r>
              <a:rPr lang="en-US" sz="2400" dirty="0" smtClean="0"/>
              <a:t> </a:t>
            </a:r>
            <a:r>
              <a:rPr lang="ru-RU" sz="2400" dirty="0" smtClean="0"/>
              <a:t>UPDATE,</a:t>
            </a:r>
            <a:r>
              <a:rPr lang="en-US" sz="2400" dirty="0" smtClean="0"/>
              <a:t> </a:t>
            </a:r>
            <a:r>
              <a:rPr lang="ru-RU" sz="2400" dirty="0" smtClean="0"/>
              <a:t>DELETE;</a:t>
            </a:r>
          </a:p>
          <a:p>
            <a:endParaRPr lang="en-US" sz="2400" dirty="0" smtClean="0"/>
          </a:p>
          <a:p>
            <a:r>
              <a:rPr lang="ru-RU" sz="2400" dirty="0" smtClean="0"/>
              <a:t>операторы определения доступа к данным (</a:t>
            </a:r>
            <a:r>
              <a:rPr lang="ru-RU" sz="2400" dirty="0" err="1" smtClean="0"/>
              <a:t>Data</a:t>
            </a:r>
            <a:r>
              <a:rPr lang="ru-RU" sz="2400" dirty="0" smtClean="0"/>
              <a:t> </a:t>
            </a:r>
            <a:r>
              <a:rPr lang="ru-RU" sz="2400" dirty="0" err="1" smtClean="0"/>
              <a:t>Control</a:t>
            </a:r>
            <a:r>
              <a:rPr lang="ru-RU" sz="2400" dirty="0" smtClean="0"/>
              <a:t> </a:t>
            </a:r>
            <a:r>
              <a:rPr lang="ru-RU" sz="2400" dirty="0" err="1" smtClean="0"/>
              <a:t>Language</a:t>
            </a:r>
            <a:r>
              <a:rPr lang="ru-RU" sz="2400" dirty="0" smtClean="0"/>
              <a:t>, DCL):</a:t>
            </a:r>
          </a:p>
          <a:p>
            <a:r>
              <a:rPr lang="ru-RU" sz="2400" dirty="0" smtClean="0"/>
              <a:t>GRANT</a:t>
            </a:r>
            <a:r>
              <a:rPr lang="en-US" sz="2400" dirty="0" smtClean="0"/>
              <a:t>,</a:t>
            </a:r>
            <a:r>
              <a:rPr lang="ru-RU" sz="2400" dirty="0" smtClean="0"/>
              <a:t> REVOKE,</a:t>
            </a:r>
            <a:r>
              <a:rPr lang="en-US" sz="2400" dirty="0" smtClean="0"/>
              <a:t> </a:t>
            </a:r>
            <a:r>
              <a:rPr lang="ru-RU" sz="2400" dirty="0" smtClean="0"/>
              <a:t>DENY;</a:t>
            </a:r>
          </a:p>
          <a:p>
            <a:endParaRPr lang="en-US" sz="2400" dirty="0" smtClean="0"/>
          </a:p>
          <a:p>
            <a:r>
              <a:rPr lang="ru-RU" sz="2400" dirty="0" smtClean="0"/>
              <a:t>операторы управления транзакциями (</a:t>
            </a:r>
            <a:r>
              <a:rPr lang="ru-RU" sz="2400" dirty="0" err="1" smtClean="0"/>
              <a:t>Transaction</a:t>
            </a:r>
            <a:r>
              <a:rPr lang="ru-RU" sz="2400" dirty="0" smtClean="0"/>
              <a:t> </a:t>
            </a:r>
            <a:r>
              <a:rPr lang="ru-RU" sz="2400" dirty="0" err="1" smtClean="0"/>
              <a:t>Control</a:t>
            </a:r>
            <a:r>
              <a:rPr lang="ru-RU" sz="2400" dirty="0" smtClean="0"/>
              <a:t> </a:t>
            </a:r>
            <a:r>
              <a:rPr lang="ru-RU" sz="2400" dirty="0" err="1" smtClean="0"/>
              <a:t>Language</a:t>
            </a:r>
            <a:r>
              <a:rPr lang="ru-RU" sz="2400" dirty="0" smtClean="0"/>
              <a:t>, TCL):</a:t>
            </a:r>
          </a:p>
          <a:p>
            <a:r>
              <a:rPr lang="ru-RU" sz="2400" dirty="0" smtClean="0"/>
              <a:t>COMMIT,</a:t>
            </a:r>
            <a:r>
              <a:rPr lang="en-US" sz="2400" dirty="0" smtClean="0"/>
              <a:t> </a:t>
            </a:r>
            <a:r>
              <a:rPr lang="ru-RU" sz="2400" dirty="0" smtClean="0"/>
              <a:t>ROLLBACK,</a:t>
            </a:r>
            <a:r>
              <a:rPr lang="en-US" sz="2400" dirty="0" smtClean="0"/>
              <a:t> </a:t>
            </a:r>
            <a:r>
              <a:rPr lang="ru-RU" sz="2400" dirty="0" smtClean="0"/>
              <a:t>SAVEPOINT.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Некоторые детали конструкций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980728"/>
            <a:ext cx="83529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CREATE TABLE</a:t>
            </a:r>
            <a:r>
              <a:rPr lang="en-US" sz="2400" dirty="0" smtClean="0"/>
              <a:t> Persons (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err="1" smtClean="0"/>
              <a:t>P_Id</a:t>
            </a:r>
            <a:r>
              <a:rPr lang="en-US" sz="2400" dirty="0" smtClean="0"/>
              <a:t> </a:t>
            </a:r>
            <a:r>
              <a:rPr lang="en-US" sz="2400" dirty="0" err="1" smtClean="0"/>
              <a:t>int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err="1" smtClean="0"/>
              <a:t>LastName</a:t>
            </a:r>
            <a:r>
              <a:rPr lang="en-US" sz="2400" dirty="0" smtClean="0"/>
              <a:t> </a:t>
            </a:r>
            <a:r>
              <a:rPr lang="en-US" sz="2400" dirty="0" err="1" smtClean="0"/>
              <a:t>varchar</a:t>
            </a:r>
            <a:r>
              <a:rPr lang="en-US" sz="2400" dirty="0" smtClean="0"/>
              <a:t>(255),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</a:t>
            </a:r>
            <a:r>
              <a:rPr lang="en-US" sz="2400" dirty="0" err="1" smtClean="0"/>
              <a:t>varchar</a:t>
            </a:r>
            <a:r>
              <a:rPr lang="en-US" sz="2400" dirty="0" smtClean="0"/>
              <a:t>(255),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smtClean="0"/>
              <a:t>Address </a:t>
            </a:r>
            <a:r>
              <a:rPr lang="en-US" sz="2400" dirty="0" err="1" smtClean="0"/>
              <a:t>varchar</a:t>
            </a:r>
            <a:r>
              <a:rPr lang="en-US" sz="2400" dirty="0" smtClean="0"/>
              <a:t>(255),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smtClean="0"/>
              <a:t>City </a:t>
            </a:r>
            <a:r>
              <a:rPr lang="en-US" sz="2400" dirty="0" err="1" smtClean="0"/>
              <a:t>varchar</a:t>
            </a:r>
            <a:r>
              <a:rPr lang="en-US" sz="2400" dirty="0" smtClean="0"/>
              <a:t>(255),</a:t>
            </a:r>
          </a:p>
          <a:p>
            <a:r>
              <a:rPr lang="en-US" sz="2400" b="1" dirty="0" smtClean="0"/>
              <a:t>	PRIMARY KEY</a:t>
            </a:r>
            <a:r>
              <a:rPr lang="en-US" sz="2400" dirty="0" smtClean="0"/>
              <a:t> (</a:t>
            </a:r>
            <a:r>
              <a:rPr lang="en-US" sz="2400" dirty="0" err="1" smtClean="0"/>
              <a:t>P_Id</a:t>
            </a:r>
            <a:r>
              <a:rPr lang="en-US" sz="2400" dirty="0" smtClean="0"/>
              <a:t>)); 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en-US" sz="2400" b="1" dirty="0" smtClean="0"/>
              <a:t>CREATE TABLE</a:t>
            </a:r>
            <a:r>
              <a:rPr lang="en-US" sz="2400" dirty="0" smtClean="0"/>
              <a:t> Student (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err="1" smtClean="0"/>
              <a:t>Kod_stud</a:t>
            </a:r>
            <a:r>
              <a:rPr lang="en-US" sz="2400" dirty="0" smtClean="0"/>
              <a:t> integer NOT NULL,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err="1" smtClean="0"/>
              <a:t>Fam</a:t>
            </a:r>
            <a:r>
              <a:rPr lang="en-US" sz="2400" dirty="0" smtClean="0"/>
              <a:t> char (30) NOT NULL ,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err="1" smtClean="0"/>
              <a:t>Adres</a:t>
            </a:r>
            <a:r>
              <a:rPr lang="en-US" sz="2400" dirty="0" smtClean="0"/>
              <a:t> char (50),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smtClean="0"/>
              <a:t>Ball decimal);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Некоторые детали конструкций (2)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1124744"/>
            <a:ext cx="892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INSERT INTO</a:t>
            </a:r>
            <a:r>
              <a:rPr lang="en-US" sz="2400" dirty="0" smtClean="0"/>
              <a:t> </a:t>
            </a:r>
            <a:r>
              <a:rPr lang="en-US" sz="2400" dirty="0" err="1" smtClean="0"/>
              <a:t>table_name</a:t>
            </a:r>
            <a:r>
              <a:rPr lang="en-US" sz="2400" dirty="0" smtClean="0"/>
              <a:t> VALUES (‘1′,’165′,’0′,’name’);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en-US" sz="2400" b="1" dirty="0" smtClean="0"/>
              <a:t>SELECT</a:t>
            </a:r>
            <a:r>
              <a:rPr lang="en-US" sz="2400" dirty="0" smtClean="0"/>
              <a:t> CUSTOMERNO, FIRSTNAME, LASTNAME</a:t>
            </a:r>
            <a:r>
              <a:rPr lang="en-US" sz="2400" b="1" dirty="0" smtClean="0"/>
              <a:t> FROM </a:t>
            </a:r>
            <a:r>
              <a:rPr lang="en-US" sz="2400" dirty="0" smtClean="0"/>
              <a:t>CUSTOMER </a:t>
            </a:r>
            <a:r>
              <a:rPr lang="en-US" sz="2400" b="1" dirty="0" smtClean="0"/>
              <a:t>WHERE</a:t>
            </a:r>
            <a:r>
              <a:rPr lang="en-US" sz="2400" dirty="0" smtClean="0"/>
              <a:t> CITY = ‘</a:t>
            </a:r>
            <a:r>
              <a:rPr lang="en-US" sz="2400" dirty="0" err="1" smtClean="0"/>
              <a:t>Москва</a:t>
            </a:r>
            <a:r>
              <a:rPr lang="en-US" sz="2400" dirty="0" smtClean="0"/>
              <a:t>’;</a:t>
            </a:r>
            <a:endParaRPr lang="ru-RU" sz="2400" dirty="0" smtClean="0"/>
          </a:p>
          <a:p>
            <a:r>
              <a:rPr lang="en-US" sz="2400" b="1" dirty="0" smtClean="0"/>
              <a:t>SELECT</a:t>
            </a:r>
            <a:r>
              <a:rPr lang="en-US" sz="2400" dirty="0" smtClean="0"/>
              <a:t> * </a:t>
            </a:r>
            <a:r>
              <a:rPr lang="en-US" sz="2400" b="1" dirty="0" smtClean="0"/>
              <a:t>FROM</a:t>
            </a:r>
            <a:r>
              <a:rPr lang="en-US" sz="2400" dirty="0" smtClean="0"/>
              <a:t>  Persons   </a:t>
            </a:r>
            <a:r>
              <a:rPr lang="en-US" sz="2400" b="1" dirty="0" smtClean="0"/>
              <a:t>WHERE</a:t>
            </a:r>
            <a:r>
              <a:rPr lang="en-US" sz="2400" dirty="0" smtClean="0"/>
              <a:t> </a:t>
            </a:r>
            <a:r>
              <a:rPr lang="en-US" sz="2400" dirty="0" err="1" smtClean="0"/>
              <a:t>P_Id</a:t>
            </a:r>
            <a:r>
              <a:rPr lang="en-US" sz="2400" dirty="0" smtClean="0"/>
              <a:t> = 3989348;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en-US" sz="2400" b="1" dirty="0" smtClean="0"/>
              <a:t>UPDATE</a:t>
            </a:r>
            <a:r>
              <a:rPr lang="en-US" sz="2400" dirty="0" smtClean="0"/>
              <a:t> Customers </a:t>
            </a:r>
            <a:r>
              <a:rPr lang="en-US" sz="2400" b="1" dirty="0" smtClean="0"/>
              <a:t>SET</a:t>
            </a:r>
            <a:r>
              <a:rPr lang="en-US" sz="2400" dirty="0" smtClean="0"/>
              <a:t> rating = 200 WHERE </a:t>
            </a:r>
            <a:r>
              <a:rPr lang="en-US" sz="2400" dirty="0" err="1" smtClean="0"/>
              <a:t>snum</a:t>
            </a:r>
            <a:r>
              <a:rPr lang="en-US" sz="2400" dirty="0" smtClean="0"/>
              <a:t> = 1001;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en-US" sz="2400" b="1" dirty="0" smtClean="0"/>
              <a:t>DELETE</a:t>
            </a:r>
            <a:r>
              <a:rPr lang="en-US" sz="2400" dirty="0" smtClean="0"/>
              <a:t> FROM </a:t>
            </a:r>
            <a:r>
              <a:rPr lang="en-US" sz="2400" dirty="0" err="1" smtClean="0"/>
              <a:t>emp</a:t>
            </a:r>
            <a:r>
              <a:rPr lang="en-US" sz="2400" dirty="0" smtClean="0"/>
              <a:t> WHERE JOB = ‘SALESMAN’ AND COMM &lt; 100;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9810" name="Picture 2" descr="https://cf.ppt-online.org/files/slide/e/evzE4ZsiHuIcY8RjKN7rQMgnqhpCy0SlV3kGDo/slide-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43880"/>
            <a:ext cx="8285493" cy="62141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54868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Бинарное отображение структур на файл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90872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Значение -</a:t>
            </a:r>
            <a:r>
              <a:rPr lang="en-US" dirty="0" smtClean="0"/>
              <a:t>&gt; </a:t>
            </a:r>
            <a:r>
              <a:rPr lang="ru-RU" dirty="0" smtClean="0"/>
              <a:t>последовательность байтов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1916832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11560" y="1916832"/>
            <a:ext cx="216024" cy="21602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27584" y="1916832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3608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259632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475656" y="1916832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691680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907704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123728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339752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555776" y="1916832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771800" y="1916832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987824" y="1916832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203848" y="1916832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3419872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3635896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851920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067944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4283968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4499992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4716016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932040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5148064" y="1916832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5364088" y="1916832"/>
            <a:ext cx="216024" cy="216024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5580112" y="1916832"/>
            <a:ext cx="216024" cy="216024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5796136" y="1916832"/>
            <a:ext cx="216024" cy="216024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6012160" y="1916832"/>
            <a:ext cx="216024" cy="216024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6228184" y="1916832"/>
            <a:ext cx="216024" cy="21602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6444208" y="1916832"/>
            <a:ext cx="216024" cy="21602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6660232" y="1916832"/>
            <a:ext cx="216024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6876256" y="1916832"/>
            <a:ext cx="216024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7092280" y="1916832"/>
            <a:ext cx="216024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7308304" y="1916832"/>
            <a:ext cx="216024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7524328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7740352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7956376" y="1916832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323528" y="3861048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byte   char          </a:t>
            </a:r>
            <a:r>
              <a:rPr lang="en-US" dirty="0" err="1" smtClean="0"/>
              <a:t>int</a:t>
            </a:r>
            <a:r>
              <a:rPr lang="en-US" dirty="0" smtClean="0"/>
              <a:t>             long     string                             T[]            </a:t>
            </a:r>
            <a:r>
              <a:rPr lang="ru-RU" dirty="0" smtClean="0"/>
              <a:t>    </a:t>
            </a:r>
            <a:endParaRPr lang="ru-RU" dirty="0"/>
          </a:p>
        </p:txBody>
      </p:sp>
      <p:cxnSp>
        <p:nvCxnSpPr>
          <p:cNvPr id="42" name="Прямая со стрелкой 41"/>
          <p:cNvCxnSpPr>
            <a:endCxn id="5" idx="2"/>
          </p:cNvCxnSpPr>
          <p:nvPr/>
        </p:nvCxnSpPr>
        <p:spPr>
          <a:xfrm flipV="1">
            <a:off x="539552" y="2132856"/>
            <a:ext cx="180020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7" idx="2"/>
          </p:cNvCxnSpPr>
          <p:nvPr/>
        </p:nvCxnSpPr>
        <p:spPr>
          <a:xfrm flipV="1">
            <a:off x="1115616" y="2132856"/>
            <a:ext cx="36004" cy="18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endCxn id="10" idx="2"/>
          </p:cNvCxnSpPr>
          <p:nvPr/>
        </p:nvCxnSpPr>
        <p:spPr>
          <a:xfrm flipH="1" flipV="1">
            <a:off x="1799692" y="2132856"/>
            <a:ext cx="180020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 flipV="1">
            <a:off x="2915816" y="2996952"/>
            <a:ext cx="7200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>
            <a:endCxn id="18" idx="2"/>
          </p:cNvCxnSpPr>
          <p:nvPr/>
        </p:nvCxnSpPr>
        <p:spPr>
          <a:xfrm flipH="1" flipV="1">
            <a:off x="3527884" y="2132856"/>
            <a:ext cx="180020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19872" y="15567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к-во</a:t>
            </a:r>
            <a:r>
              <a:rPr lang="ru-RU" dirty="0" smtClean="0"/>
              <a:t>, символы</a:t>
            </a:r>
            <a:endParaRPr lang="ru-RU" dirty="0"/>
          </a:p>
        </p:txBody>
      </p:sp>
      <p:sp>
        <p:nvSpPr>
          <p:cNvPr id="57" name="TextBox 56"/>
          <p:cNvSpPr txBox="1"/>
          <p:nvPr/>
        </p:nvSpPr>
        <p:spPr>
          <a:xfrm>
            <a:off x="5364088" y="155679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к-во</a:t>
            </a:r>
            <a:r>
              <a:rPr lang="ru-RU" dirty="0" smtClean="0"/>
              <a:t>, элементы</a:t>
            </a:r>
            <a:endParaRPr lang="ru-RU" dirty="0"/>
          </a:p>
        </p:txBody>
      </p:sp>
      <p:cxnSp>
        <p:nvCxnSpPr>
          <p:cNvPr id="58" name="Прямая со стрелкой 57"/>
          <p:cNvCxnSpPr>
            <a:endCxn id="27" idx="2"/>
          </p:cNvCxnSpPr>
          <p:nvPr/>
        </p:nvCxnSpPr>
        <p:spPr>
          <a:xfrm flipH="1" flipV="1">
            <a:off x="5472100" y="2132856"/>
            <a:ext cx="180020" cy="18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79512" y="4509120"/>
            <a:ext cx="105131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  <a:cs typeface="Courier New" pitchFamily="49" charset="0"/>
              </a:rPr>
              <a:t>Stream </a:t>
            </a:r>
            <a:r>
              <a:rPr lang="en-US" dirty="0" err="1" smtClean="0">
                <a:latin typeface="+mj-lt"/>
                <a:cs typeface="Courier New" pitchFamily="49" charset="0"/>
              </a:rPr>
              <a:t>stream</a:t>
            </a:r>
            <a:r>
              <a:rPr lang="en-US" dirty="0" smtClean="0">
                <a:latin typeface="+mj-lt"/>
                <a:cs typeface="Courier New" pitchFamily="49" charset="0"/>
              </a:rPr>
              <a:t> = new </a:t>
            </a:r>
            <a:r>
              <a:rPr lang="en-US" dirty="0" err="1" smtClean="0">
                <a:latin typeface="+mj-lt"/>
                <a:cs typeface="Courier New" pitchFamily="49" charset="0"/>
              </a:rPr>
              <a:t>FileStream</a:t>
            </a:r>
            <a:r>
              <a:rPr lang="en-US" dirty="0" smtClean="0">
                <a:latin typeface="+mj-lt"/>
                <a:cs typeface="Courier New" pitchFamily="49" charset="0"/>
              </a:rPr>
              <a:t>("File.bin", </a:t>
            </a:r>
            <a:r>
              <a:rPr lang="en-US" dirty="0" err="1" smtClean="0">
                <a:latin typeface="+mj-lt"/>
                <a:cs typeface="Courier New" pitchFamily="49" charset="0"/>
              </a:rPr>
              <a:t>FileMode.OpenOrCreate</a:t>
            </a:r>
            <a:r>
              <a:rPr lang="en-US" dirty="0" smtClean="0">
                <a:latin typeface="+mj-lt"/>
                <a:cs typeface="Courier New" pitchFamily="49" charset="0"/>
              </a:rPr>
              <a:t>, …);</a:t>
            </a:r>
          </a:p>
          <a:p>
            <a:r>
              <a:rPr lang="en-US" dirty="0" err="1" smtClean="0">
                <a:latin typeface="+mj-lt"/>
                <a:cs typeface="Courier New" pitchFamily="49" charset="0"/>
              </a:rPr>
              <a:t>BinaryWriter</a:t>
            </a:r>
            <a:r>
              <a:rPr lang="en-US" dirty="0" smtClean="0">
                <a:latin typeface="+mj-lt"/>
                <a:cs typeface="Courier New" pitchFamily="49" charset="0"/>
              </a:rPr>
              <a:t> </a:t>
            </a:r>
            <a:r>
              <a:rPr lang="en-US" dirty="0" err="1" smtClean="0">
                <a:latin typeface="+mj-lt"/>
                <a:cs typeface="Courier New" pitchFamily="49" charset="0"/>
              </a:rPr>
              <a:t>bw</a:t>
            </a:r>
            <a:r>
              <a:rPr lang="en-US" dirty="0" smtClean="0">
                <a:latin typeface="+mj-lt"/>
                <a:cs typeface="Courier New" pitchFamily="49" charset="0"/>
              </a:rPr>
              <a:t> = new </a:t>
            </a:r>
            <a:r>
              <a:rPr lang="en-US" dirty="0" err="1" smtClean="0">
                <a:latin typeface="+mj-lt"/>
                <a:cs typeface="Courier New" pitchFamily="49" charset="0"/>
              </a:rPr>
              <a:t>BinaryWriter</a:t>
            </a:r>
            <a:r>
              <a:rPr lang="en-US" dirty="0" smtClean="0">
                <a:latin typeface="+mj-lt"/>
                <a:cs typeface="Courier New" pitchFamily="49" charset="0"/>
              </a:rPr>
              <a:t>(stream);</a:t>
            </a:r>
          </a:p>
          <a:p>
            <a:r>
              <a:rPr lang="en-US" dirty="0" err="1" smtClean="0">
                <a:latin typeface="+mj-lt"/>
                <a:cs typeface="Courier New" pitchFamily="49" charset="0"/>
              </a:rPr>
              <a:t>bw.Write</a:t>
            </a:r>
            <a:r>
              <a:rPr lang="en-US" dirty="0" smtClean="0">
                <a:latin typeface="+mj-lt"/>
                <a:cs typeface="Courier New" pitchFamily="49" charset="0"/>
              </a:rPr>
              <a:t>((byte)33); </a:t>
            </a:r>
            <a:r>
              <a:rPr lang="en-US" dirty="0" err="1" smtClean="0">
                <a:latin typeface="+mj-lt"/>
                <a:cs typeface="Courier New" pitchFamily="49" charset="0"/>
              </a:rPr>
              <a:t>bw.Write</a:t>
            </a:r>
            <a:r>
              <a:rPr lang="en-US" dirty="0" smtClean="0">
                <a:latin typeface="+mj-lt"/>
                <a:cs typeface="Courier New" pitchFamily="49" charset="0"/>
              </a:rPr>
              <a:t>('b'); </a:t>
            </a:r>
            <a:r>
              <a:rPr lang="en-US" dirty="0" err="1" smtClean="0">
                <a:latin typeface="+mj-lt"/>
                <a:cs typeface="Courier New" pitchFamily="49" charset="0"/>
              </a:rPr>
              <a:t>bw.Write</a:t>
            </a:r>
            <a:r>
              <a:rPr lang="en-US" dirty="0" smtClean="0">
                <a:latin typeface="+mj-lt"/>
                <a:cs typeface="Courier New" pitchFamily="49" charset="0"/>
              </a:rPr>
              <a:t>(33); </a:t>
            </a:r>
            <a:r>
              <a:rPr lang="en-US" dirty="0" err="1" smtClean="0">
                <a:latin typeface="+mj-lt"/>
                <a:cs typeface="Courier New" pitchFamily="49" charset="0"/>
              </a:rPr>
              <a:t>bw.Write</a:t>
            </a:r>
            <a:r>
              <a:rPr lang="en-US" dirty="0" smtClean="0">
                <a:latin typeface="+mj-lt"/>
                <a:cs typeface="Courier New" pitchFamily="49" charset="0"/>
              </a:rPr>
              <a:t>("baby");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 </a:t>
            </a:r>
            <a:r>
              <a:rPr lang="en-US" dirty="0" err="1" smtClean="0"/>
              <a:t>BinaryReader</a:t>
            </a:r>
            <a:r>
              <a:rPr lang="en-US" dirty="0" smtClean="0"/>
              <a:t> </a:t>
            </a:r>
            <a:r>
              <a:rPr lang="en-US" dirty="0" err="1" smtClean="0"/>
              <a:t>br</a:t>
            </a:r>
            <a:r>
              <a:rPr lang="en-US" dirty="0" smtClean="0"/>
              <a:t> = new </a:t>
            </a:r>
            <a:r>
              <a:rPr lang="en-US" dirty="0" err="1" smtClean="0"/>
              <a:t>BinaryReader</a:t>
            </a:r>
            <a:r>
              <a:rPr lang="en-US" dirty="0" smtClean="0"/>
              <a:t>(stream);</a:t>
            </a:r>
          </a:p>
          <a:p>
            <a:r>
              <a:rPr lang="en-US" dirty="0" smtClean="0"/>
              <a:t>  byte b = </a:t>
            </a:r>
            <a:r>
              <a:rPr lang="en-US" dirty="0" err="1" smtClean="0"/>
              <a:t>br.ReadByte</a:t>
            </a:r>
            <a:r>
              <a:rPr lang="en-US" dirty="0" smtClean="0"/>
              <a:t>(); char c = </a:t>
            </a:r>
            <a:r>
              <a:rPr lang="en-US" dirty="0" err="1" smtClean="0"/>
              <a:t>br.ReadChar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int</a:t>
            </a:r>
            <a:r>
              <a:rPr lang="en-US" dirty="0" smtClean="0"/>
              <a:t> n = br.ReadInt32(); string s = </a:t>
            </a:r>
            <a:r>
              <a:rPr lang="en-US" dirty="0" err="1" smtClean="0"/>
              <a:t>br.ReadString</a:t>
            </a:r>
            <a:r>
              <a:rPr lang="en-US" dirty="0" smtClean="0"/>
              <a:t>();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0834" name="Picture 2" descr="https://cf.ppt-online.org/files/slide/e/evzE4ZsiHuIcY8RjKN7rQMgnqhpCy0SlV3kGDo/slide-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8189483" cy="6142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Небольшой пример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08720"/>
            <a:ext cx="914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    </a:t>
            </a:r>
            <a:r>
              <a:rPr lang="en-US" sz="2400" dirty="0" smtClean="0"/>
              <a:t>string path = "..";</a:t>
            </a:r>
          </a:p>
          <a:p>
            <a:r>
              <a:rPr lang="en-US" sz="2400" dirty="0" smtClean="0"/>
              <a:t>    string filename = path + "databases/test.db3";</a:t>
            </a:r>
          </a:p>
          <a:p>
            <a:r>
              <a:rPr lang="en-US" sz="2400" dirty="0" smtClean="0"/>
              <a:t>    if (!</a:t>
            </a:r>
            <a:r>
              <a:rPr lang="en-US" sz="2400" dirty="0" err="1" smtClean="0"/>
              <a:t>System.IO.File.Exists</a:t>
            </a:r>
            <a:r>
              <a:rPr lang="en-US" sz="2400" dirty="0" smtClean="0"/>
              <a:t>(filename))</a:t>
            </a:r>
          </a:p>
          <a:p>
            <a:r>
              <a:rPr lang="en-US" sz="2400" dirty="0" smtClean="0"/>
              <a:t>    {        </a:t>
            </a:r>
            <a:r>
              <a:rPr lang="en-US" sz="2400" dirty="0" err="1" smtClean="0"/>
              <a:t>SQLiteConnection.CreateFile</a:t>
            </a:r>
            <a:r>
              <a:rPr lang="en-US" sz="2400" dirty="0" smtClean="0"/>
              <a:t>(filename);    }</a:t>
            </a:r>
          </a:p>
          <a:p>
            <a:r>
              <a:rPr lang="en-US" sz="2400" dirty="0" smtClean="0"/>
              <a:t>    </a:t>
            </a:r>
            <a:endParaRPr lang="ru-RU" sz="2400" dirty="0" smtClean="0"/>
          </a:p>
          <a:p>
            <a:r>
              <a:rPr lang="ru-RU" sz="2400" dirty="0" smtClean="0"/>
              <a:t>    </a:t>
            </a:r>
            <a:r>
              <a:rPr lang="en-US" sz="2400" dirty="0" err="1" smtClean="0"/>
              <a:t>DbProviderFactory</a:t>
            </a:r>
            <a:r>
              <a:rPr lang="en-US" sz="2400" dirty="0" smtClean="0"/>
              <a:t> factory = new </a:t>
            </a:r>
            <a:r>
              <a:rPr lang="en-US" sz="2400" dirty="0" err="1" smtClean="0"/>
              <a:t>SQLiteFactory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    </a:t>
            </a:r>
            <a:r>
              <a:rPr lang="en-US" sz="2400" dirty="0" err="1" smtClean="0"/>
              <a:t>DbConnection</a:t>
            </a:r>
            <a:r>
              <a:rPr lang="en-US" sz="2400" dirty="0" smtClean="0"/>
              <a:t> connection = </a:t>
            </a:r>
            <a:r>
              <a:rPr lang="en-US" sz="2400" dirty="0" err="1" smtClean="0"/>
              <a:t>factory.CreateConnection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    </a:t>
            </a:r>
            <a:r>
              <a:rPr lang="en-US" sz="2400" dirty="0" err="1" smtClean="0"/>
              <a:t>connection.ConnectionString</a:t>
            </a:r>
            <a:r>
              <a:rPr lang="en-US" sz="2400" dirty="0" smtClean="0"/>
              <a:t> = "Data Source=" + filename;</a:t>
            </a:r>
          </a:p>
          <a:p>
            <a:r>
              <a:rPr lang="en-US" sz="2400" dirty="0" smtClean="0"/>
              <a:t>    </a:t>
            </a:r>
            <a:endParaRPr lang="ru-RU" sz="2400" dirty="0" smtClean="0"/>
          </a:p>
          <a:p>
            <a:r>
              <a:rPr lang="ru-RU" sz="2400" dirty="0" smtClean="0"/>
              <a:t>    </a:t>
            </a:r>
            <a:r>
              <a:rPr lang="en-US" sz="2400" dirty="0" err="1" smtClean="0"/>
              <a:t>connection.Open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    </a:t>
            </a:r>
            <a:r>
              <a:rPr lang="en-US" sz="2400" dirty="0" err="1" smtClean="0"/>
              <a:t>DbCommand</a:t>
            </a:r>
            <a:r>
              <a:rPr lang="en-US" sz="2400" dirty="0" smtClean="0"/>
              <a:t> </a:t>
            </a:r>
            <a:r>
              <a:rPr lang="en-US" sz="2400" dirty="0" err="1" smtClean="0"/>
              <a:t>comm</a:t>
            </a:r>
            <a:r>
              <a:rPr lang="en-US" sz="2400" dirty="0" smtClean="0"/>
              <a:t> = </a:t>
            </a:r>
            <a:r>
              <a:rPr lang="en-US" sz="2400" dirty="0" err="1" smtClean="0"/>
              <a:t>connection.CreateCommand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    </a:t>
            </a:r>
            <a:r>
              <a:rPr lang="en-US" sz="2400" dirty="0" err="1" smtClean="0"/>
              <a:t>comm.CommandText</a:t>
            </a:r>
            <a:r>
              <a:rPr lang="en-US" sz="2400" dirty="0" smtClean="0"/>
              <a:t> = @"DROP TABLE persons;";</a:t>
            </a:r>
          </a:p>
          <a:p>
            <a:r>
              <a:rPr lang="en-US" sz="2400" dirty="0" smtClean="0"/>
              <a:t>    try { </a:t>
            </a:r>
            <a:r>
              <a:rPr lang="en-US" sz="2400" dirty="0" err="1" smtClean="0"/>
              <a:t>comm.ExecuteNonQuery</a:t>
            </a:r>
            <a:r>
              <a:rPr lang="en-US" sz="2400" dirty="0" smtClean="0"/>
              <a:t>(); }</a:t>
            </a:r>
          </a:p>
          <a:p>
            <a:r>
              <a:rPr lang="en-US" sz="2400" dirty="0" smtClean="0"/>
              <a:t>    catch (Exception ex) { </a:t>
            </a:r>
            <a:r>
              <a:rPr lang="en-US" sz="2400" dirty="0" err="1" smtClean="0"/>
              <a:t>Console.WriteLine</a:t>
            </a:r>
            <a:r>
              <a:rPr lang="en-US" sz="2400" dirty="0" smtClean="0"/>
              <a:t>($"Warning in DROP section {</a:t>
            </a:r>
            <a:r>
              <a:rPr lang="en-US" sz="2400" dirty="0" err="1" smtClean="0"/>
              <a:t>ex.Message</a:t>
            </a:r>
            <a:r>
              <a:rPr lang="en-US" sz="2400" dirty="0" smtClean="0"/>
              <a:t>}"); }</a:t>
            </a:r>
          </a:p>
          <a:p>
            <a:r>
              <a:rPr lang="en-US" sz="2400" dirty="0" smtClean="0"/>
              <a:t>    </a:t>
            </a:r>
            <a:r>
              <a:rPr lang="en-US" sz="2400" dirty="0" err="1" smtClean="0"/>
              <a:t>connection.Close</a:t>
            </a:r>
            <a:r>
              <a:rPr lang="en-US" sz="2400" dirty="0" smtClean="0"/>
              <a:t>();</a:t>
            </a:r>
          </a:p>
          <a:p>
            <a:endParaRPr lang="ru-RU" sz="1200" dirty="0" smtClean="0"/>
          </a:p>
          <a:p>
            <a:r>
              <a:rPr lang="ru-RU" sz="1200" dirty="0" smtClean="0"/>
              <a:t> 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dirty="0" smtClean="0"/>
          </a:p>
          <a:p>
            <a:endParaRPr lang="ru-RU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260648"/>
            <a:ext cx="903649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    </a:t>
            </a:r>
            <a:r>
              <a:rPr lang="en-US" sz="2200" dirty="0" err="1" smtClean="0"/>
              <a:t>connection.Open</a:t>
            </a:r>
            <a:r>
              <a:rPr lang="en-US" sz="2200" dirty="0" smtClean="0"/>
              <a:t>();</a:t>
            </a:r>
          </a:p>
          <a:p>
            <a:r>
              <a:rPr lang="en-US" sz="2200" dirty="0" smtClean="0"/>
              <a:t>    </a:t>
            </a:r>
            <a:r>
              <a:rPr lang="en-US" sz="2200" dirty="0" err="1" smtClean="0"/>
              <a:t>comm.CommandText</a:t>
            </a:r>
            <a:r>
              <a:rPr lang="en-US" sz="2200" dirty="0" smtClean="0"/>
              <a:t> =</a:t>
            </a:r>
          </a:p>
          <a:p>
            <a:r>
              <a:rPr lang="en-US" sz="2200" dirty="0" smtClean="0"/>
              <a:t>    @"CREATE TABLE persons (id INTEGER PRIMARY KEY ASC, name TEXT, age INTEGER);";</a:t>
            </a:r>
          </a:p>
          <a:p>
            <a:r>
              <a:rPr lang="en-US" sz="2200" dirty="0" smtClean="0"/>
              <a:t>    try { </a:t>
            </a:r>
            <a:r>
              <a:rPr lang="en-US" sz="2200" dirty="0" err="1" smtClean="0"/>
              <a:t>comm.ExecuteNonQuery</a:t>
            </a:r>
            <a:r>
              <a:rPr lang="en-US" sz="2200" dirty="0" smtClean="0"/>
              <a:t>(); }</a:t>
            </a:r>
          </a:p>
          <a:p>
            <a:r>
              <a:rPr lang="en-US" sz="2200" dirty="0" smtClean="0"/>
              <a:t>    catch (Exception ex) { </a:t>
            </a:r>
            <a:r>
              <a:rPr lang="en-US" sz="2200" dirty="0" err="1" smtClean="0"/>
              <a:t>Console.WriteLine</a:t>
            </a:r>
            <a:r>
              <a:rPr lang="en-US" sz="2200" dirty="0" smtClean="0"/>
              <a:t>($"Warning in CREATE TABLE section {</a:t>
            </a:r>
            <a:r>
              <a:rPr lang="en-US" sz="2200" dirty="0" err="1" smtClean="0"/>
              <a:t>ex.Message</a:t>
            </a:r>
            <a:r>
              <a:rPr lang="en-US" sz="2200" dirty="0" smtClean="0"/>
              <a:t>}"); }</a:t>
            </a:r>
          </a:p>
          <a:p>
            <a:r>
              <a:rPr lang="en-US" sz="2200" dirty="0" smtClean="0"/>
              <a:t>    </a:t>
            </a:r>
            <a:r>
              <a:rPr lang="en-US" sz="2200" dirty="0" err="1" smtClean="0"/>
              <a:t>connection.Close</a:t>
            </a:r>
            <a:r>
              <a:rPr lang="en-US" sz="2200" dirty="0" smtClean="0"/>
              <a:t>();</a:t>
            </a:r>
          </a:p>
          <a:p>
            <a:r>
              <a:rPr lang="ru-RU" sz="2200" dirty="0" smtClean="0"/>
              <a:t>    </a:t>
            </a:r>
            <a:r>
              <a:rPr lang="en-US" sz="2200" dirty="0" err="1" smtClean="0"/>
              <a:t>int</a:t>
            </a:r>
            <a:r>
              <a:rPr lang="en-US" sz="2200" dirty="0" smtClean="0"/>
              <a:t> </a:t>
            </a:r>
            <a:r>
              <a:rPr lang="en-US" sz="2200" dirty="0" err="1" smtClean="0"/>
              <a:t>npersons</a:t>
            </a:r>
            <a:r>
              <a:rPr lang="en-US" sz="2200" dirty="0" smtClean="0"/>
              <a:t> = 100;</a:t>
            </a:r>
          </a:p>
          <a:p>
            <a:r>
              <a:rPr lang="en-US" sz="2200" dirty="0" smtClean="0"/>
              <a:t>    for (</a:t>
            </a:r>
            <a:r>
              <a:rPr lang="en-US" sz="2200" dirty="0" err="1" smtClean="0"/>
              <a:t>int</a:t>
            </a:r>
            <a:r>
              <a:rPr lang="en-US" sz="2200" dirty="0" smtClean="0"/>
              <a:t> </a:t>
            </a:r>
            <a:r>
              <a:rPr lang="en-US" sz="2200" dirty="0" err="1" smtClean="0"/>
              <a:t>i</a:t>
            </a:r>
            <a:r>
              <a:rPr lang="en-US" sz="2200" dirty="0" smtClean="0"/>
              <a:t> = 0; </a:t>
            </a:r>
            <a:r>
              <a:rPr lang="en-US" sz="2200" dirty="0" err="1" smtClean="0"/>
              <a:t>i</a:t>
            </a:r>
            <a:r>
              <a:rPr lang="en-US" sz="2200" dirty="0" smtClean="0"/>
              <a:t> &lt; </a:t>
            </a:r>
            <a:r>
              <a:rPr lang="en-US" sz="2200" dirty="0" err="1" smtClean="0"/>
              <a:t>npersons</a:t>
            </a:r>
            <a:r>
              <a:rPr lang="en-US" sz="2200" dirty="0" smtClean="0"/>
              <a:t>; </a:t>
            </a:r>
            <a:r>
              <a:rPr lang="en-US" sz="2200" dirty="0" err="1" smtClean="0"/>
              <a:t>i</a:t>
            </a:r>
            <a:r>
              <a:rPr lang="en-US" sz="2200" dirty="0" smtClean="0"/>
              <a:t>++)</a:t>
            </a:r>
          </a:p>
          <a:p>
            <a:r>
              <a:rPr lang="en-US" sz="2200" dirty="0" smtClean="0"/>
              <a:t>    {</a:t>
            </a:r>
          </a:p>
          <a:p>
            <a:r>
              <a:rPr lang="en-US" sz="2200" dirty="0" smtClean="0"/>
              <a:t>        </a:t>
            </a:r>
            <a:r>
              <a:rPr lang="en-US" sz="2200" dirty="0" err="1" smtClean="0"/>
              <a:t>connection.Open</a:t>
            </a:r>
            <a:r>
              <a:rPr lang="en-US" sz="2200" dirty="0" smtClean="0"/>
              <a:t>();</a:t>
            </a:r>
          </a:p>
          <a:p>
            <a:r>
              <a:rPr lang="en-US" sz="2200" dirty="0" smtClean="0"/>
              <a:t>        </a:t>
            </a:r>
            <a:r>
              <a:rPr lang="en-US" sz="2200" dirty="0" err="1" smtClean="0"/>
              <a:t>comm</a:t>
            </a:r>
            <a:r>
              <a:rPr lang="en-US" sz="2200" dirty="0" smtClean="0"/>
              <a:t> = </a:t>
            </a:r>
            <a:r>
              <a:rPr lang="en-US" sz="2200" dirty="0" err="1" smtClean="0"/>
              <a:t>connection.CreateCommand</a:t>
            </a:r>
            <a:r>
              <a:rPr lang="en-US" sz="2200" dirty="0" smtClean="0"/>
              <a:t>();</a:t>
            </a:r>
          </a:p>
          <a:p>
            <a:r>
              <a:rPr lang="en-US" sz="2200" dirty="0" smtClean="0"/>
              <a:t>        </a:t>
            </a:r>
            <a:r>
              <a:rPr lang="en-US" sz="2200" dirty="0" err="1" smtClean="0"/>
              <a:t>comm.CommandText</a:t>
            </a:r>
            <a:r>
              <a:rPr lang="en-US" sz="2200" dirty="0" smtClean="0"/>
              <a:t> = "INSERT INTO persons VALUES (" + </a:t>
            </a:r>
            <a:r>
              <a:rPr lang="en-US" sz="2200" dirty="0" err="1" smtClean="0"/>
              <a:t>i</a:t>
            </a:r>
            <a:r>
              <a:rPr lang="en-US" sz="2200" dirty="0" smtClean="0"/>
              <a:t> + ",'" + </a:t>
            </a:r>
            <a:r>
              <a:rPr lang="en-US" sz="2200" dirty="0" err="1" smtClean="0"/>
              <a:t>i</a:t>
            </a:r>
            <a:r>
              <a:rPr lang="en-US" sz="2200" dirty="0" smtClean="0"/>
              <a:t> + "', 21);";</a:t>
            </a:r>
          </a:p>
          <a:p>
            <a:r>
              <a:rPr lang="en-US" sz="2200" dirty="0" smtClean="0"/>
              <a:t>        </a:t>
            </a:r>
            <a:r>
              <a:rPr lang="en-US" sz="2200" dirty="0" err="1" smtClean="0"/>
              <a:t>Console.Write</a:t>
            </a:r>
            <a:r>
              <a:rPr lang="en-US" sz="2200" dirty="0" smtClean="0"/>
              <a:t>($"{</a:t>
            </a:r>
            <a:r>
              <a:rPr lang="en-US" sz="2200" dirty="0" err="1" smtClean="0"/>
              <a:t>comm.CommandText</a:t>
            </a:r>
            <a:r>
              <a:rPr lang="en-US" sz="2200" dirty="0" smtClean="0"/>
              <a:t>}");</a:t>
            </a:r>
          </a:p>
          <a:p>
            <a:r>
              <a:rPr lang="en-US" sz="2200" dirty="0" smtClean="0"/>
              <a:t>        </a:t>
            </a:r>
            <a:r>
              <a:rPr lang="en-US" sz="2200" dirty="0" err="1" smtClean="0"/>
              <a:t>comm.ExecuteNonQuery</a:t>
            </a:r>
            <a:r>
              <a:rPr lang="en-US" sz="2200" dirty="0" smtClean="0"/>
              <a:t>();</a:t>
            </a:r>
          </a:p>
          <a:p>
            <a:r>
              <a:rPr lang="en-US" sz="2200" dirty="0" smtClean="0"/>
              <a:t>        </a:t>
            </a:r>
            <a:r>
              <a:rPr lang="en-US" sz="2200" dirty="0" err="1" smtClean="0"/>
              <a:t>connection.Close</a:t>
            </a:r>
            <a:r>
              <a:rPr lang="en-US" sz="2200" dirty="0" smtClean="0"/>
              <a:t>();</a:t>
            </a:r>
          </a:p>
          <a:p>
            <a:r>
              <a:rPr lang="en-US" sz="2200" dirty="0" smtClean="0"/>
              <a:t>    }</a:t>
            </a:r>
          </a:p>
          <a:p>
            <a:r>
              <a:rPr lang="en-US" sz="2200" dirty="0" smtClean="0"/>
              <a:t>```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    // Получение записи по ключу</a:t>
            </a:r>
          </a:p>
          <a:p>
            <a:r>
              <a:rPr lang="en-US" sz="2000" dirty="0" smtClean="0"/>
              <a:t>    for (long </a:t>
            </a:r>
            <a:r>
              <a:rPr lang="en-US" sz="2000" dirty="0" err="1" smtClean="0"/>
              <a:t>i</a:t>
            </a:r>
            <a:r>
              <a:rPr lang="en-US" sz="2000" dirty="0" smtClean="0"/>
              <a:t> = 0; </a:t>
            </a:r>
            <a:r>
              <a:rPr lang="en-US" sz="2000" dirty="0" err="1" smtClean="0"/>
              <a:t>i</a:t>
            </a:r>
            <a:r>
              <a:rPr lang="en-US" sz="2000" dirty="0" smtClean="0"/>
              <a:t> &lt; 1000; </a:t>
            </a:r>
            <a:r>
              <a:rPr lang="en-US" sz="2000" dirty="0" err="1" smtClean="0"/>
              <a:t>i</a:t>
            </a:r>
            <a:r>
              <a:rPr lang="en-US" sz="2000" dirty="0" smtClean="0"/>
              <a:t> += 1)</a:t>
            </a:r>
          </a:p>
          <a:p>
            <a:r>
              <a:rPr lang="en-US" sz="2000" dirty="0" smtClean="0"/>
              <a:t>    {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/>
              <a:t>connection.Open</a:t>
            </a:r>
            <a:r>
              <a:rPr lang="en-US" sz="2000" dirty="0" smtClean="0"/>
              <a:t>();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/>
              <a:t>var</a:t>
            </a:r>
            <a:r>
              <a:rPr lang="en-US" sz="2000" dirty="0" smtClean="0"/>
              <a:t> com = </a:t>
            </a:r>
            <a:r>
              <a:rPr lang="en-US" sz="2000" dirty="0" err="1" smtClean="0"/>
              <a:t>connection.CreateCommand</a:t>
            </a:r>
            <a:r>
              <a:rPr lang="en-US" sz="2000" dirty="0" smtClean="0"/>
              <a:t>();</a:t>
            </a:r>
          </a:p>
          <a:p>
            <a:r>
              <a:rPr lang="en-US" sz="2000" dirty="0" smtClean="0"/>
              <a:t>        //</a:t>
            </a:r>
            <a:r>
              <a:rPr lang="en-US" sz="2000" dirty="0" err="1" smtClean="0"/>
              <a:t>int</a:t>
            </a:r>
            <a:r>
              <a:rPr lang="en-US" sz="2000" dirty="0" smtClean="0"/>
              <a:t> key = (</a:t>
            </a:r>
            <a:r>
              <a:rPr lang="en-US" sz="2000" dirty="0" err="1" smtClean="0"/>
              <a:t>int</a:t>
            </a:r>
            <a:r>
              <a:rPr lang="en-US" sz="2000" dirty="0" smtClean="0"/>
              <a:t>)(</a:t>
            </a:r>
            <a:r>
              <a:rPr lang="en-US" sz="2000" dirty="0" err="1" smtClean="0"/>
              <a:t>npersons</a:t>
            </a:r>
            <a:r>
              <a:rPr lang="en-US" sz="2000" dirty="0" smtClean="0"/>
              <a:t> * 2 / 3);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/>
              <a:t>int</a:t>
            </a:r>
            <a:r>
              <a:rPr lang="en-US" sz="2000" dirty="0" smtClean="0"/>
              <a:t> key = </a:t>
            </a:r>
            <a:r>
              <a:rPr lang="en-US" sz="2000" dirty="0" err="1" smtClean="0"/>
              <a:t>rnd.Next</a:t>
            </a:r>
            <a:r>
              <a:rPr lang="en-US" sz="2000" dirty="0" smtClean="0"/>
              <a:t>((</a:t>
            </a:r>
            <a:r>
              <a:rPr lang="en-US" sz="2000" dirty="0" err="1" smtClean="0"/>
              <a:t>int</a:t>
            </a:r>
            <a:r>
              <a:rPr lang="en-US" sz="2000" dirty="0" smtClean="0"/>
              <a:t>)</a:t>
            </a:r>
            <a:r>
              <a:rPr lang="en-US" sz="2000" dirty="0" err="1" smtClean="0"/>
              <a:t>npersons</a:t>
            </a:r>
            <a:r>
              <a:rPr lang="en-US" sz="2000" dirty="0" smtClean="0"/>
              <a:t>);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/>
              <a:t>com.CommandText</a:t>
            </a:r>
            <a:r>
              <a:rPr lang="en-US" sz="2000" dirty="0" smtClean="0"/>
              <a:t> = "SELECT * FROM persons WHERE id=" + key + ";";</a:t>
            </a:r>
          </a:p>
          <a:p>
            <a:r>
              <a:rPr lang="en-US" sz="2000" dirty="0" smtClean="0"/>
              <a:t>        object[] res = null;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/>
              <a:t>var</a:t>
            </a:r>
            <a:r>
              <a:rPr lang="en-US" sz="2000" dirty="0" smtClean="0"/>
              <a:t> reader = </a:t>
            </a:r>
            <a:r>
              <a:rPr lang="en-US" sz="2000" dirty="0" err="1" smtClean="0"/>
              <a:t>com.ExecuteReader</a:t>
            </a:r>
            <a:r>
              <a:rPr lang="en-US" sz="2000" dirty="0" smtClean="0"/>
              <a:t>();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cnt</a:t>
            </a:r>
            <a:r>
              <a:rPr lang="en-US" sz="2000" dirty="0" smtClean="0"/>
              <a:t> = 0;</a:t>
            </a:r>
          </a:p>
          <a:p>
            <a:r>
              <a:rPr lang="en-US" sz="2000" dirty="0" smtClean="0"/>
              <a:t>        while (</a:t>
            </a:r>
            <a:r>
              <a:rPr lang="en-US" sz="2000" dirty="0" err="1" smtClean="0"/>
              <a:t>reader.Read</a:t>
            </a:r>
            <a:r>
              <a:rPr lang="en-US" sz="2000" dirty="0" smtClean="0"/>
              <a:t>())</a:t>
            </a:r>
          </a:p>
          <a:p>
            <a:r>
              <a:rPr lang="en-US" sz="2000" dirty="0" smtClean="0"/>
              <a:t>        {</a:t>
            </a:r>
          </a:p>
          <a:p>
            <a:r>
              <a:rPr lang="en-US" sz="2000" dirty="0" smtClean="0"/>
              <a:t>            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ncols</a:t>
            </a:r>
            <a:r>
              <a:rPr lang="en-US" sz="2000" dirty="0" smtClean="0"/>
              <a:t> = </a:t>
            </a:r>
            <a:r>
              <a:rPr lang="en-US" sz="2000" dirty="0" err="1" smtClean="0"/>
              <a:t>reader.FieldCount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            res = new object[</a:t>
            </a:r>
            <a:r>
              <a:rPr lang="en-US" sz="2000" dirty="0" err="1" smtClean="0"/>
              <a:t>ncols</a:t>
            </a:r>
            <a:r>
              <a:rPr lang="en-US" sz="2000" dirty="0" smtClean="0"/>
              <a:t>];</a:t>
            </a:r>
          </a:p>
          <a:p>
            <a:r>
              <a:rPr lang="en-US" sz="2000" dirty="0" smtClean="0"/>
              <a:t>            for (</a:t>
            </a:r>
            <a:r>
              <a:rPr lang="en-US" sz="2000" dirty="0" err="1" smtClean="0"/>
              <a:t>int</a:t>
            </a:r>
            <a:r>
              <a:rPr lang="en-US" sz="2000" dirty="0" smtClean="0"/>
              <a:t> j = 0; j &lt; </a:t>
            </a:r>
            <a:r>
              <a:rPr lang="en-US" sz="2000" dirty="0" err="1" smtClean="0"/>
              <a:t>ncols</a:t>
            </a:r>
            <a:r>
              <a:rPr lang="en-US" sz="2000" dirty="0" smtClean="0"/>
              <a:t>; j++) res[j] = </a:t>
            </a:r>
            <a:r>
              <a:rPr lang="en-US" sz="2000" dirty="0" err="1" smtClean="0"/>
              <a:t>reader.GetValue</a:t>
            </a:r>
            <a:r>
              <a:rPr lang="en-US" sz="2000" dirty="0" smtClean="0"/>
              <a:t>(j);</a:t>
            </a:r>
          </a:p>
          <a:p>
            <a:r>
              <a:rPr lang="en-US" sz="2000" dirty="0" smtClean="0"/>
              <a:t>            </a:t>
            </a:r>
            <a:r>
              <a:rPr lang="en-US" sz="2000" dirty="0" err="1" smtClean="0"/>
              <a:t>cnt</a:t>
            </a:r>
            <a:r>
              <a:rPr lang="en-US" sz="2000" dirty="0" smtClean="0"/>
              <a:t> += 1;</a:t>
            </a:r>
          </a:p>
          <a:p>
            <a:r>
              <a:rPr lang="en-US" sz="2000" dirty="0" smtClean="0"/>
              <a:t>        }</a:t>
            </a:r>
          </a:p>
          <a:p>
            <a:r>
              <a:rPr lang="en-US" sz="2000" dirty="0" smtClean="0"/>
              <a:t>        if (</a:t>
            </a:r>
            <a:r>
              <a:rPr lang="en-US" sz="2000" dirty="0" err="1" smtClean="0"/>
              <a:t>cnt</a:t>
            </a:r>
            <a:r>
              <a:rPr lang="en-US" sz="2000" dirty="0" smtClean="0"/>
              <a:t> == 0) { </a:t>
            </a:r>
            <a:r>
              <a:rPr lang="en-US" sz="2000" dirty="0" err="1" smtClean="0"/>
              <a:t>Console.WriteLine</a:t>
            </a:r>
            <a:r>
              <a:rPr lang="en-US" sz="2000" dirty="0" smtClean="0"/>
              <a:t>("no solutions. key = {key}"); }</a:t>
            </a:r>
          </a:p>
          <a:p>
            <a:r>
              <a:rPr lang="en-US" sz="2000" dirty="0" smtClean="0"/>
              <a:t>        else if (</a:t>
            </a:r>
            <a:r>
              <a:rPr lang="en-US" sz="2000" dirty="0" err="1" smtClean="0"/>
              <a:t>cnt</a:t>
            </a:r>
            <a:r>
              <a:rPr lang="en-US" sz="2000" dirty="0" smtClean="0"/>
              <a:t> &gt; 1) { </a:t>
            </a:r>
            <a:r>
              <a:rPr lang="en-US" sz="2000" dirty="0" err="1" smtClean="0"/>
              <a:t>Console.WriteLine</a:t>
            </a:r>
            <a:r>
              <a:rPr lang="en-US" sz="2000" dirty="0" smtClean="0"/>
              <a:t>("multiple solutions. key = {key} </a:t>
            </a:r>
            <a:r>
              <a:rPr lang="en-US" sz="2000" dirty="0" err="1" smtClean="0"/>
              <a:t>cnt</a:t>
            </a:r>
            <a:r>
              <a:rPr lang="en-US" sz="2000" dirty="0" smtClean="0"/>
              <a:t> = {</a:t>
            </a:r>
            <a:r>
              <a:rPr lang="en-US" sz="2000" dirty="0" err="1" smtClean="0"/>
              <a:t>cnt</a:t>
            </a:r>
            <a:r>
              <a:rPr lang="en-US" sz="2000" dirty="0" smtClean="0"/>
              <a:t>}"); }</a:t>
            </a:r>
          </a:p>
          <a:p>
            <a:r>
              <a:rPr lang="en-US" sz="2000" dirty="0" smtClean="0"/>
              <a:t>        </a:t>
            </a:r>
            <a:r>
              <a:rPr lang="en-US" sz="2000" dirty="0" err="1" smtClean="0"/>
              <a:t>reader.Close</a:t>
            </a:r>
            <a:r>
              <a:rPr lang="en-US" sz="2000" dirty="0" smtClean="0"/>
              <a:t>();        </a:t>
            </a:r>
            <a:r>
              <a:rPr lang="en-US" sz="2000" dirty="0" err="1" smtClean="0"/>
              <a:t>connection.Close</a:t>
            </a:r>
            <a:r>
              <a:rPr lang="en-US" sz="2000" dirty="0" smtClean="0"/>
              <a:t>();</a:t>
            </a:r>
          </a:p>
          <a:p>
            <a:r>
              <a:rPr lang="en-US" sz="2000" dirty="0" smtClean="0"/>
              <a:t>   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Внешнее представление таблиц </a:t>
            </a:r>
            <a:r>
              <a:rPr lang="en-US" sz="3600" dirty="0" smtClean="0"/>
              <a:t>CSV, TSV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196752"/>
            <a:ext cx="8424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shortField,intField,bigintField,doubleField,stringField,timestampField,decimalField,dateField,charField,floatField,complexData</a:t>
            </a:r>
          </a:p>
          <a:p>
            <a:r>
              <a:rPr lang="en-US" dirty="0" smtClean="0"/>
              <a:t>1,10,1100,48.4,spark,2015/4/23 12:01:01,1.23,2015/4/23,aaa,2.5,'foo'#'bar'#'world'</a:t>
            </a:r>
          </a:p>
          <a:p>
            <a:r>
              <a:rPr lang="en-US" dirty="0" smtClean="0"/>
              <a:t>5,17,1140,43.4,spark,2015/7/27 12:01:02,3.45,2015/7/27,bbb,2.5,'foo'#'bar'#'world'</a:t>
            </a:r>
          </a:p>
          <a:p>
            <a:r>
              <a:rPr lang="en-US" dirty="0" smtClean="0"/>
              <a:t>1,11,1100,44.4,flink,2015/5/23 12:01:03,23.23,2015/5/23,ccc,2.5,'foo'#'bar'#'world'</a:t>
            </a:r>
          </a:p>
          <a:p>
            <a:r>
              <a:rPr lang="en-US" dirty="0" smtClean="0"/>
              <a:t>1,10,1150,43.4,spark,2015/7/24 12:01:04,254.12,2015/7/24,ddd,2.5,'foo'#'bar'#'world'</a:t>
            </a:r>
          </a:p>
          <a:p>
            <a:r>
              <a:rPr lang="en-US" dirty="0" smtClean="0"/>
              <a:t>1,10,1100,47.4,spark,2015/7/23 12:01:05,876.14,2015/7/23,eeee,3.5,'foo'#'bar'#'world'</a:t>
            </a:r>
          </a:p>
          <a:p>
            <a:r>
              <a:rPr lang="en-US" dirty="0" smtClean="0"/>
              <a:t>3,14,1160,43.4,hive,2015/7/26 12:01:06,3454.32,2015/7/26,ff,2.5,'foo'#'bar'#'world'</a:t>
            </a:r>
          </a:p>
          <a:p>
            <a:r>
              <a:rPr lang="en-US" dirty="0" smtClean="0"/>
              <a:t>2,10,1100,43.4,impala,2015/7/23 12:01:07,456.98,2015/7/23,ggg,2.5,'foo'#'bar'#'world'</a:t>
            </a:r>
          </a:p>
          <a:p>
            <a:r>
              <a:rPr lang="en-US" dirty="0" smtClean="0"/>
              <a:t>1,10,1100,43.4,spark,2015/5/23 12:01:08,32.53,2015/5/23,hhh,2.5,'foo'#'bar'#'world'</a:t>
            </a:r>
          </a:p>
          <a:p>
            <a:r>
              <a:rPr lang="en-US" dirty="0" smtClean="0"/>
              <a:t>4,16,1130,42.4,impala,2015/7/23 12:01:09,67.23,2015/7/23,iii,2.5,'foo'#'bar'#'world'</a:t>
            </a:r>
          </a:p>
          <a:p>
            <a:r>
              <a:rPr lang="en-US" dirty="0" smtClean="0"/>
              <a:t>1,10,1100,43.4,spark,2015/7/23 12:01:10,832.23,2015/7/23,jjj,2.5,'foo'#'bar'#'world'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Лекция 6.	SETL – язык построенный на теоретико-множественной парадигме   </a:t>
            </a:r>
            <a:endParaRPr lang="ru-RU" sz="3600" dirty="0"/>
          </a:p>
        </p:txBody>
      </p:sp>
      <p:pic>
        <p:nvPicPr>
          <p:cNvPr id="3" name="Picture 2" descr="Portrait of Jacob T. Schwartz, Director, Information Science and Technology Offi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844824"/>
            <a:ext cx="3528392" cy="44104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11560" y="148478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Создатель языка</a:t>
            </a:r>
            <a:r>
              <a:rPr lang="en-US" dirty="0" smtClean="0"/>
              <a:t> </a:t>
            </a:r>
            <a:r>
              <a:rPr lang="ru-RU" dirty="0" smtClean="0"/>
              <a:t>– </a:t>
            </a:r>
            <a:r>
              <a:rPr lang="ru-RU" dirty="0" err="1" smtClean="0"/>
              <a:t>Джекоб</a:t>
            </a:r>
            <a:r>
              <a:rPr lang="ru-RU" dirty="0" smtClean="0"/>
              <a:t> Шварц,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638132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dirty="0" smtClean="0"/>
              <a:t>P</a:t>
            </a:r>
            <a:r>
              <a:rPr lang="de-DE" dirty="0" err="1" smtClean="0"/>
              <a:t>rof</a:t>
            </a:r>
            <a:r>
              <a:rPr lang="de-DE" dirty="0" smtClean="0"/>
              <a:t>. Jacob T. Schwartz  </a:t>
            </a:r>
            <a:r>
              <a:rPr lang="ru-RU" dirty="0" smtClean="0"/>
              <a:t>(</a:t>
            </a:r>
            <a:r>
              <a:rPr lang="de-DE" dirty="0" smtClean="0"/>
              <a:t>1930</a:t>
            </a:r>
            <a:r>
              <a:rPr lang="ru-RU" dirty="0" smtClean="0"/>
              <a:t>-2009), Снимок </a:t>
            </a:r>
            <a:r>
              <a:rPr lang="de-DE" dirty="0" smtClean="0"/>
              <a:t>1987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История и важные свойства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124744"/>
            <a:ext cx="85689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Синтаксические конструкции языка содержат операции, позволяющие манипулировать со множествами — включение, исключение, проверка принадлежности, </a:t>
            </a:r>
            <a:r>
              <a:rPr lang="ru-RU" dirty="0" smtClean="0">
                <a:hlinkClick r:id="rId2" tooltip="Квантор"/>
              </a:rPr>
              <a:t>кванторы</a:t>
            </a:r>
            <a:r>
              <a:rPr lang="ru-RU" dirty="0" smtClean="0"/>
              <a:t> всеобщности и существования, итераторы, позволяющие обрабатывать каждый элемент множества и так далее. Кроме множеств, язык поддерживает работу с упорядоченными множествами — </a:t>
            </a:r>
            <a:r>
              <a:rPr lang="ru-RU" dirty="0" smtClean="0">
                <a:hlinkClick r:id="rId3" tooltip="Кортеж (информатика)"/>
              </a:rPr>
              <a:t>кортежами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Широкого распространения язык не получил, но был определённый всплеск популярности в 1970-е — 1980-е годы в Советском Союзе: во время визита в </a:t>
            </a:r>
            <a:r>
              <a:rPr lang="ru-RU" dirty="0" smtClean="0">
                <a:hlinkClick r:id="rId4" tooltip="СССР"/>
              </a:rPr>
              <a:t>СССР</a:t>
            </a:r>
            <a:r>
              <a:rPr lang="ru-RU" dirty="0" smtClean="0"/>
              <a:t> в </a:t>
            </a:r>
            <a:r>
              <a:rPr lang="ru-RU" dirty="0" smtClean="0">
                <a:hlinkClick r:id="rId5" tooltip="1972 год"/>
              </a:rPr>
              <a:t>1972 году</a:t>
            </a:r>
            <a:r>
              <a:rPr lang="ru-RU" dirty="0" smtClean="0"/>
              <a:t> Шварц сумел заинтересовать языком ряд разработчиков из </a:t>
            </a:r>
            <a:r>
              <a:rPr lang="ru-RU" dirty="0" smtClean="0">
                <a:hlinkClick r:id="rId6" tooltip="Новосибирск"/>
              </a:rPr>
              <a:t>Новосибирска</a:t>
            </a:r>
            <a:r>
              <a:rPr lang="ru-RU" dirty="0" smtClean="0"/>
              <a:t>, что положило начало нескольким годам сотрудничества между нью-йоркской и новосибирской группами программистов и математиков. В результате язык был реализован на </a:t>
            </a:r>
            <a:r>
              <a:rPr lang="ru-RU" dirty="0" smtClean="0">
                <a:hlinkClick r:id="rId7" tooltip="БЭСМ-6"/>
              </a:rPr>
              <a:t>БЭСМ-6</a:t>
            </a:r>
            <a:r>
              <a:rPr lang="ru-RU" dirty="0" smtClean="0"/>
              <a:t>, </a:t>
            </a:r>
            <a:r>
              <a:rPr lang="ru-RU" dirty="0" smtClean="0">
                <a:hlinkClick r:id="rId8" tooltip="ЕС ЭВМ"/>
              </a:rPr>
              <a:t>ЕС ЭВМ</a:t>
            </a:r>
            <a:r>
              <a:rPr lang="ru-RU" dirty="0" smtClean="0"/>
              <a:t>, </a:t>
            </a:r>
            <a:r>
              <a:rPr lang="ru-RU" dirty="0" smtClean="0">
                <a:hlinkClick r:id="rId9" tooltip="НОРД (страница отсутствует)"/>
              </a:rPr>
              <a:t>НОРД</a:t>
            </a:r>
            <a:r>
              <a:rPr lang="ru-RU" baseline="30000" dirty="0" smtClean="0">
                <a:hlinkClick r:id="rId10"/>
              </a:rPr>
              <a:t>[1]</a:t>
            </a:r>
            <a:r>
              <a:rPr lang="ru-RU" dirty="0" smtClean="0"/>
              <a:t>, работы над языком продолжались до 1985—1989 годов, активно применялся в исследованиях по тематике </a:t>
            </a:r>
            <a:r>
              <a:rPr lang="ru-RU" dirty="0" smtClean="0">
                <a:hlinkClick r:id="rId11" tooltip="Искусственный интеллект"/>
              </a:rPr>
              <a:t>искусственного интеллекта</a:t>
            </a:r>
            <a:r>
              <a:rPr lang="ru-RU" dirty="0" smtClean="0"/>
              <a:t>. Идеи </a:t>
            </a:r>
            <a:r>
              <a:rPr lang="ru-RU" dirty="0" err="1" smtClean="0"/>
              <a:t>Сетла</a:t>
            </a:r>
            <a:r>
              <a:rPr lang="ru-RU" dirty="0" smtClean="0"/>
              <a:t> заимствованы в учебном языке </a:t>
            </a:r>
            <a:r>
              <a:rPr lang="ru-RU" dirty="0" smtClean="0">
                <a:hlinkClick r:id="rId12" tooltip="Рапира (язык программирования)"/>
              </a:rPr>
              <a:t>Рапира</a:t>
            </a:r>
            <a:r>
              <a:rPr lang="ru-RU" dirty="0" smtClean="0"/>
              <a:t> и языке </a:t>
            </a:r>
            <a:r>
              <a:rPr lang="ru-RU" dirty="0" err="1" smtClean="0">
                <a:hlinkClick r:id="rId13" tooltip="Старсет"/>
              </a:rPr>
              <a:t>Старсет</a:t>
            </a:r>
            <a:r>
              <a:rPr lang="ru-RU" dirty="0" smtClean="0"/>
              <a:t> (</a:t>
            </a:r>
            <a:r>
              <a:rPr lang="ru-RU" dirty="0" smtClean="0">
                <a:hlinkClick r:id="rId14" tooltip="ИПС РАН"/>
              </a:rPr>
              <a:t>ИПС РАН</a:t>
            </a:r>
            <a:r>
              <a:rPr lang="ru-RU" dirty="0" smtClean="0"/>
              <a:t>, 1991).</a:t>
            </a:r>
          </a:p>
          <a:p>
            <a:r>
              <a:rPr lang="ru-RU" dirty="0" smtClean="0"/>
              <a:t>В </a:t>
            </a:r>
            <a:r>
              <a:rPr lang="ru-RU" dirty="0" smtClean="0">
                <a:hlinkClick r:id="rId15" tooltip="США"/>
              </a:rPr>
              <a:t>США</a:t>
            </a:r>
            <a:r>
              <a:rPr lang="ru-RU" dirty="0" smtClean="0"/>
              <a:t> язык был реализован на машинах компании </a:t>
            </a:r>
            <a:r>
              <a:rPr lang="ru-RU" dirty="0" err="1" smtClean="0">
                <a:hlinkClick r:id="rId16" tooltip="Burroughs"/>
              </a:rPr>
              <a:t>Burroughs</a:t>
            </a:r>
            <a:r>
              <a:rPr lang="ru-RU" dirty="0" smtClean="0"/>
              <a:t>. Использовался в ранних реализациях компилятора </a:t>
            </a:r>
            <a:r>
              <a:rPr lang="ru-RU" dirty="0" smtClean="0">
                <a:hlinkClick r:id="rId17" tooltip="Ада (язык программирования)"/>
              </a:rPr>
              <a:t>Ады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Во конце 1990-х годов в Нью-Йоркском университете создана вторая версия языка — SETL2, обратно совместимая с оригинальным вариантом.</a:t>
            </a:r>
          </a:p>
          <a:p>
            <a:r>
              <a:rPr lang="ru-RU" dirty="0" smtClean="0"/>
              <a:t>Ряд идей языка воплощены в современных языках программирования, среди них — прямой предшественник </a:t>
            </a:r>
            <a:r>
              <a:rPr lang="ru-RU" dirty="0" err="1" smtClean="0"/>
              <a:t>Python</a:t>
            </a:r>
            <a:r>
              <a:rPr lang="ru-RU" dirty="0" smtClean="0"/>
              <a:t> язык </a:t>
            </a:r>
            <a:r>
              <a:rPr lang="ru-RU" dirty="0" smtClean="0">
                <a:hlinkClick r:id="rId18" tooltip="ABC (язык программирования)"/>
              </a:rPr>
              <a:t>ABC</a:t>
            </a:r>
            <a:r>
              <a:rPr lang="ru-RU" baseline="30000" dirty="0" smtClean="0">
                <a:hlinkClick r:id="rId10"/>
              </a:rPr>
              <a:t>[2]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60648"/>
            <a:ext cx="4283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Левин Д.Я. </a:t>
            </a:r>
            <a:r>
              <a:rPr lang="ru-RU" b="1" dirty="0" err="1" smtClean="0"/>
              <a:t>Сетл</a:t>
            </a:r>
            <a:r>
              <a:rPr lang="ru-RU" b="1" dirty="0" smtClean="0"/>
              <a:t>: Реализация и применение теоретико-множественного языка программирования</a:t>
            </a:r>
            <a:r>
              <a:rPr lang="en-US" b="1" dirty="0" smtClean="0"/>
              <a:t> // </a:t>
            </a:r>
            <a:r>
              <a:rPr lang="en-US" b="1" dirty="0" smtClean="0">
                <a:hlinkClick r:id="rId2"/>
              </a:rPr>
              <a:t>https://www.iis.nsk.su/memories/levin</a:t>
            </a:r>
            <a:endParaRPr lang="en-US" b="1" dirty="0" smtClean="0"/>
          </a:p>
          <a:p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996952"/>
            <a:ext cx="8568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Появление </a:t>
            </a:r>
            <a:r>
              <a:rPr lang="ru-RU" b="1" dirty="0" err="1" smtClean="0"/>
              <a:t>Сетла</a:t>
            </a:r>
            <a:endParaRPr lang="ru-RU" b="1" dirty="0" smtClean="0"/>
          </a:p>
          <a:p>
            <a:r>
              <a:rPr lang="ru-RU" dirty="0" smtClean="0"/>
              <a:t>Язык </a:t>
            </a:r>
            <a:r>
              <a:rPr lang="ru-RU" dirty="0" err="1" smtClean="0"/>
              <a:t>Сетл</a:t>
            </a:r>
            <a:r>
              <a:rPr lang="ru-RU" dirty="0" smtClean="0"/>
              <a:t> был предложен и разработан в начале 70-х годов профессором Нью-Йоркского университета </a:t>
            </a:r>
            <a:r>
              <a:rPr lang="ru-RU" dirty="0" err="1" smtClean="0"/>
              <a:t>Джекобом</a:t>
            </a:r>
            <a:r>
              <a:rPr lang="ru-RU" dirty="0" smtClean="0"/>
              <a:t> Шварцем (</a:t>
            </a:r>
            <a:r>
              <a:rPr lang="ru-RU" dirty="0" err="1" smtClean="0"/>
              <a:t>Jacob</a:t>
            </a:r>
            <a:r>
              <a:rPr lang="ru-RU" dirty="0" smtClean="0"/>
              <a:t> </a:t>
            </a:r>
            <a:r>
              <a:rPr lang="ru-RU" dirty="0" err="1" smtClean="0"/>
              <a:t>Schwartz</a:t>
            </a:r>
            <a:r>
              <a:rPr lang="ru-RU" dirty="0" smtClean="0"/>
              <a:t>). Это стало выдающимся событием: математик с мировым именем смело вошел в область программирования с радикальным практическим предложением. Оно состояло в том, чтобы, базируясь на множествах как основных типах данных, писать программы в терминах высокоуровневых непроцедурных алгоритмов, широко использующих логико-предикатные средства.</a:t>
            </a:r>
          </a:p>
          <a:p>
            <a:r>
              <a:rPr lang="ru-RU" dirty="0" smtClean="0"/>
              <a:t>Вот два характерных примера записи на </a:t>
            </a:r>
            <a:r>
              <a:rPr lang="ru-RU" dirty="0" err="1" smtClean="0"/>
              <a:t>Сетле</a:t>
            </a:r>
            <a:r>
              <a:rPr lang="ru-RU" dirty="0" smtClean="0"/>
              <a:t> исполняемых алгоритмов.</a:t>
            </a:r>
          </a:p>
          <a:p>
            <a:r>
              <a:rPr lang="ru-RU" dirty="0" smtClean="0"/>
              <a:t>Напечатать простые числа, меньшие N:</a:t>
            </a:r>
            <a:br>
              <a:rPr lang="ru-RU" dirty="0" smtClean="0"/>
            </a:br>
            <a:r>
              <a:rPr lang="ru-RU" b="1" dirty="0" err="1" smtClean="0"/>
              <a:t>Print</a:t>
            </a:r>
            <a:r>
              <a:rPr lang="ru-RU" b="1" dirty="0" smtClean="0"/>
              <a:t> {</a:t>
            </a:r>
            <a:r>
              <a:rPr lang="ru-RU" b="1" dirty="0" err="1" smtClean="0"/>
              <a:t>n</a:t>
            </a:r>
            <a:r>
              <a:rPr lang="ru-RU" b="1" dirty="0" smtClean="0"/>
              <a:t> &lt; N | </a:t>
            </a:r>
            <a:r>
              <a:rPr lang="ru-RU" b="1" dirty="0" err="1" smtClean="0"/>
              <a:t>not</a:t>
            </a:r>
            <a:r>
              <a:rPr lang="ru-RU" b="1" dirty="0" smtClean="0"/>
              <a:t> </a:t>
            </a:r>
            <a:r>
              <a:rPr lang="ru-RU" b="1" dirty="0" err="1" smtClean="0"/>
              <a:t>exist</a:t>
            </a:r>
            <a:r>
              <a:rPr lang="ru-RU" b="1" dirty="0" smtClean="0"/>
              <a:t> </a:t>
            </a:r>
            <a:r>
              <a:rPr lang="ru-RU" b="1" dirty="0" err="1" smtClean="0"/>
              <a:t>k</a:t>
            </a:r>
            <a:r>
              <a:rPr lang="ru-RU" b="1" dirty="0" smtClean="0"/>
              <a:t>, 1 &lt; </a:t>
            </a:r>
            <a:r>
              <a:rPr lang="ru-RU" b="1" dirty="0" err="1" smtClean="0"/>
              <a:t>k</a:t>
            </a:r>
            <a:r>
              <a:rPr lang="ru-RU" b="1" dirty="0" smtClean="0"/>
              <a:t> &lt; </a:t>
            </a:r>
            <a:r>
              <a:rPr lang="ru-RU" b="1" dirty="0" err="1" smtClean="0"/>
              <a:t>n</a:t>
            </a:r>
            <a:r>
              <a:rPr lang="ru-RU" b="1" dirty="0" smtClean="0"/>
              <a:t> | </a:t>
            </a:r>
            <a:r>
              <a:rPr lang="ru-RU" b="1" dirty="0" err="1" smtClean="0"/>
              <a:t>div</a:t>
            </a:r>
            <a:r>
              <a:rPr lang="ru-RU" b="1" dirty="0" smtClean="0"/>
              <a:t> (</a:t>
            </a:r>
            <a:r>
              <a:rPr lang="ru-RU" b="1" dirty="0" err="1" smtClean="0"/>
              <a:t>n</a:t>
            </a:r>
            <a:r>
              <a:rPr lang="ru-RU" b="1" dirty="0" smtClean="0"/>
              <a:t>, </a:t>
            </a:r>
            <a:r>
              <a:rPr lang="ru-RU" b="1" dirty="0" err="1" smtClean="0"/>
              <a:t>k</a:t>
            </a:r>
            <a:r>
              <a:rPr lang="ru-RU" b="1" dirty="0" smtClean="0"/>
              <a:t>)}</a:t>
            </a:r>
          </a:p>
        </p:txBody>
      </p:sp>
      <p:pic>
        <p:nvPicPr>
          <p:cNvPr id="29698" name="Picture 2" descr="http://www.soran1957.ru/Default.aspx?r=medium&amp;u=iiss://PA_folders100-111@iis.nsk.su/0001/0002/02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0"/>
            <a:ext cx="4572000" cy="304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17692"/>
            <a:ext cx="53285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Формирование Сибирского проекта</a:t>
            </a:r>
          </a:p>
          <a:p>
            <a:r>
              <a:rPr lang="ru-RU" dirty="0" smtClean="0"/>
              <a:t>Новосибирская </a:t>
            </a:r>
            <a:r>
              <a:rPr lang="ru-RU" dirty="0" err="1" smtClean="0"/>
              <a:t>Сетл-команда</a:t>
            </a:r>
            <a:r>
              <a:rPr lang="ru-RU" dirty="0" smtClean="0"/>
              <a:t> сформировалась естественным образом. Л.В. </a:t>
            </a:r>
            <a:r>
              <a:rPr lang="ru-RU" dirty="0" err="1" smtClean="0"/>
              <a:t>Городняя</a:t>
            </a:r>
            <a:r>
              <a:rPr lang="ru-RU" dirty="0" smtClean="0"/>
              <a:t> и Л.В. </a:t>
            </a:r>
            <a:r>
              <a:rPr lang="ru-RU" dirty="0" err="1" smtClean="0"/>
              <a:t>Черноброд</a:t>
            </a:r>
            <a:r>
              <a:rPr lang="ru-RU" dirty="0" smtClean="0"/>
              <a:t> к этому времени уже обладали огромным опытом работы с языком Лисп и его реализацией. Вкус к языку повышенного уровня, динамике данных, знание фундаментальных принципов и тонкостей этой области позволили им быстро оценить новый проект и энергично приступить к его реализации. В целом реализация на Лиспе сыграла ключевую роль прототипа, позволившего практически войти в проблематику </a:t>
            </a:r>
            <a:r>
              <a:rPr lang="ru-RU" dirty="0" err="1" smtClean="0"/>
              <a:t>Сетла</a:t>
            </a:r>
            <a:r>
              <a:rPr lang="ru-RU" dirty="0" smtClean="0"/>
              <a:t>.</a:t>
            </a:r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2642" y="0"/>
            <a:ext cx="3221358" cy="418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4365104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Примерно в 1975 году мне довелось провести несколько ознакомительных занятий по </a:t>
            </a:r>
            <a:r>
              <a:rPr lang="ru-RU" dirty="0" err="1" smtClean="0"/>
              <a:t>Сетлу</a:t>
            </a:r>
            <a:r>
              <a:rPr lang="ru-RU" dirty="0" smtClean="0"/>
              <a:t> для группы математических лингвистов НГУ. Умные и симпатичные студентки без затруднений писали короткие абстрактные алгоритмы в форме теоретико-множественных выражений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71546"/>
            <a:ext cx="4720618" cy="666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435280" cy="706090"/>
          </a:xfrm>
        </p:spPr>
        <p:txBody>
          <a:bodyPr>
            <a:noAutofit/>
          </a:bodyPr>
          <a:lstStyle/>
          <a:p>
            <a:r>
              <a:rPr lang="ru-RU" sz="3200" dirty="0" smtClean="0"/>
              <a:t>Отображение структур на оперативную память</a:t>
            </a:r>
            <a:endParaRPr lang="ru-RU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67544" y="4365104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436510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99592" y="4365104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15616" y="436510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331640" y="436510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547664" y="4365104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763688" y="436510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979712" y="436510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195736" y="436510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411760" y="4365104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627784" y="4365104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843808" y="4365104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3059832" y="4365104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275856" y="4365104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3491880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3707904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923928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139952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4355976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4572000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4788024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5004048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5220072" y="4365104"/>
            <a:ext cx="216024" cy="216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5436096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5652120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5868144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6084168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6300192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6516216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6732240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6948264" y="4365104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7164288" y="4365104"/>
            <a:ext cx="216024" cy="2160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7380312" y="4365104"/>
            <a:ext cx="216024" cy="2160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7596336" y="4365104"/>
            <a:ext cx="216024" cy="2160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7812360" y="4365104"/>
            <a:ext cx="216024" cy="2160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8028384" y="4365104"/>
            <a:ext cx="216024" cy="2160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323528" y="6309320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byte   char          </a:t>
            </a:r>
            <a:r>
              <a:rPr lang="en-US" dirty="0" err="1" smtClean="0"/>
              <a:t>int</a:t>
            </a:r>
            <a:r>
              <a:rPr lang="en-US" dirty="0" smtClean="0"/>
              <a:t>             long     string                             </a:t>
            </a:r>
            <a:r>
              <a:rPr lang="ru-RU" dirty="0" smtClean="0"/>
              <a:t>ссылочный тип</a:t>
            </a:r>
            <a:r>
              <a:rPr lang="en-US" dirty="0" smtClean="0"/>
              <a:t>            </a:t>
            </a:r>
            <a:r>
              <a:rPr lang="ru-RU" dirty="0" smtClean="0"/>
              <a:t>    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endCxn id="5" idx="2"/>
          </p:cNvCxnSpPr>
          <p:nvPr/>
        </p:nvCxnSpPr>
        <p:spPr>
          <a:xfrm flipV="1">
            <a:off x="611560" y="4581128"/>
            <a:ext cx="180020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endCxn id="7" idx="2"/>
          </p:cNvCxnSpPr>
          <p:nvPr/>
        </p:nvCxnSpPr>
        <p:spPr>
          <a:xfrm flipV="1">
            <a:off x="1187624" y="4581128"/>
            <a:ext cx="36004" cy="18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endCxn id="10" idx="2"/>
          </p:cNvCxnSpPr>
          <p:nvPr/>
        </p:nvCxnSpPr>
        <p:spPr>
          <a:xfrm flipH="1" flipV="1">
            <a:off x="1871700" y="4581128"/>
            <a:ext cx="180020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 flipV="1">
            <a:off x="2987824" y="5445224"/>
            <a:ext cx="7200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endCxn id="18" idx="2"/>
          </p:cNvCxnSpPr>
          <p:nvPr/>
        </p:nvCxnSpPr>
        <p:spPr>
          <a:xfrm flipH="1" flipV="1">
            <a:off x="3599892" y="4581128"/>
            <a:ext cx="180020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23928" y="400506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ссылка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5868144" y="40050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ссылка</a:t>
            </a:r>
            <a:endParaRPr lang="ru-RU" dirty="0"/>
          </a:p>
        </p:txBody>
      </p:sp>
      <p:cxnSp>
        <p:nvCxnSpPr>
          <p:cNvPr id="48" name="Прямая со стрелкой 47"/>
          <p:cNvCxnSpPr>
            <a:endCxn id="27" idx="2"/>
          </p:cNvCxnSpPr>
          <p:nvPr/>
        </p:nvCxnSpPr>
        <p:spPr>
          <a:xfrm flipH="1" flipV="1">
            <a:off x="5544108" y="4581128"/>
            <a:ext cx="180020" cy="18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051720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2267744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2483768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2699792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2915816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3131840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3347864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3563888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2051720" y="17728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к-во</a:t>
            </a:r>
            <a:r>
              <a:rPr lang="ru-RU" dirty="0" smtClean="0"/>
              <a:t>, символы</a:t>
            </a:r>
            <a:endParaRPr lang="ru-RU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5364088" y="2132856"/>
            <a:ext cx="216024" cy="216024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5580112" y="2132856"/>
            <a:ext cx="216024" cy="216024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5796136" y="2132856"/>
            <a:ext cx="216024" cy="216024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6012160" y="2132856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6228184" y="2132856"/>
            <a:ext cx="216024" cy="21602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6444208" y="2132856"/>
            <a:ext cx="216024" cy="21602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6660232" y="2132856"/>
            <a:ext cx="216024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6876256" y="2132856"/>
            <a:ext cx="216024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7092280" y="2132856"/>
            <a:ext cx="216024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7308304" y="2132856"/>
            <a:ext cx="216024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7524328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7740352" y="2132856"/>
            <a:ext cx="216024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7956376" y="2132856"/>
            <a:ext cx="216024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/>
          <p:cNvSpPr txBox="1"/>
          <p:nvPr/>
        </p:nvSpPr>
        <p:spPr>
          <a:xfrm>
            <a:off x="6372200" y="17728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объект</a:t>
            </a:r>
            <a:endParaRPr lang="ru-RU" dirty="0"/>
          </a:p>
        </p:txBody>
      </p:sp>
      <p:cxnSp>
        <p:nvCxnSpPr>
          <p:cNvPr id="73" name="Прямая со стрелкой 72"/>
          <p:cNvCxnSpPr>
            <a:stCxn id="46" idx="2"/>
            <a:endCxn id="49" idx="2"/>
          </p:cNvCxnSpPr>
          <p:nvPr/>
        </p:nvCxnSpPr>
        <p:spPr>
          <a:xfrm flipH="1" flipV="1">
            <a:off x="2159732" y="2348880"/>
            <a:ext cx="2196244" cy="202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>
            <a:endCxn id="58" idx="2"/>
          </p:cNvCxnSpPr>
          <p:nvPr/>
        </p:nvCxnSpPr>
        <p:spPr>
          <a:xfrm flipH="1" flipV="1">
            <a:off x="5472100" y="2348880"/>
            <a:ext cx="864096" cy="202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Прямая со стрелкой 77"/>
          <p:cNvCxnSpPr>
            <a:stCxn id="69" idx="0"/>
          </p:cNvCxnSpPr>
          <p:nvPr/>
        </p:nvCxnSpPr>
        <p:spPr>
          <a:xfrm flipV="1">
            <a:off x="7848364" y="1268760"/>
            <a:ext cx="396044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100392" y="98072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…</a:t>
            </a:r>
            <a:endParaRPr lang="ru-RU" dirty="0"/>
          </a:p>
        </p:txBody>
      </p:sp>
      <p:cxnSp>
        <p:nvCxnSpPr>
          <p:cNvPr id="80" name="Прямая со стрелкой 79"/>
          <p:cNvCxnSpPr/>
          <p:nvPr/>
        </p:nvCxnSpPr>
        <p:spPr>
          <a:xfrm flipH="1" flipV="1">
            <a:off x="5580112" y="1196752"/>
            <a:ext cx="504056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16632"/>
            <a:ext cx="8856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Особое влияние на судьбу новосибирского проекта СЕТЛ оказал А.С. Нариньяни, когда эти работы стали вестись в рамках возглавляемой им Лаборатории Искусственного Интеллекта (ИИ). Главное состояло в том, что Александр Семенович предложил широко использовать </a:t>
            </a:r>
            <a:r>
              <a:rPr lang="ru-RU" dirty="0" err="1" smtClean="0"/>
              <a:t>Сетл</a:t>
            </a:r>
            <a:r>
              <a:rPr lang="ru-RU" dirty="0" smtClean="0"/>
              <a:t> для экспериментального программирования задач ИИ. Это был по-настоящему смелый и мудрый поступок: респектабельность в области ИИ предписывала пользоваться Прологом, а профессиональное программирование подразумевало безнадежную неэффективность языков высокого уровня. Позиция Нариньяни была свободна от консерватизма: Пролог намертво фиксировал как раз то, что должно было составлять суть экспериментов в ИИ, а "неэффективность" давно следовало трезво оценивать с позиций требований конкретных приложений. 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9704" y="2996952"/>
            <a:ext cx="552520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332656"/>
            <a:ext cx="8568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Мне кажется, </a:t>
            </a:r>
            <a:r>
              <a:rPr lang="ru-RU" dirty="0" err="1" smtClean="0"/>
              <a:t>Джекоб</a:t>
            </a:r>
            <a:r>
              <a:rPr lang="ru-RU" dirty="0" smtClean="0"/>
              <a:t> Шварц оценивал неэффективность созданного им языка лишь в целом, равномерно и, как мне кажется, переоценил ее, чем надолго задержал крупные эксперименты по </a:t>
            </a:r>
            <a:r>
              <a:rPr lang="ru-RU" dirty="0" err="1" smtClean="0"/>
              <a:t>прототипированию</a:t>
            </a:r>
            <a:r>
              <a:rPr lang="ru-RU" dirty="0" smtClean="0"/>
              <a:t> и, тем более, построению приложений. </a:t>
            </a:r>
          </a:p>
          <a:p>
            <a:r>
              <a:rPr lang="ru-RU" dirty="0" smtClean="0"/>
              <a:t>К 1976 году в проекте SETL в Нью-Йорке участвовало не менее десяти прекрасно подготовленных сотрудников и аспирантов. Благодаря глобальному пониманию этого проекта Ершовым и поддержке Г.И. Марчука было подписано межправительственное соглашение о нашем сотрудничестве в области реализации </a:t>
            </a:r>
            <a:r>
              <a:rPr lang="ru-RU" dirty="0" err="1" smtClean="0"/>
              <a:t>Сетл</a:t>
            </a:r>
            <a:r>
              <a:rPr lang="ru-RU" dirty="0" smtClean="0"/>
              <a:t>. Ярким и содержательным событием программы сотрудничества был Советско-Американский </a:t>
            </a:r>
            <a:r>
              <a:rPr lang="ru-RU" dirty="0" err="1" smtClean="0"/>
              <a:t>Сетл-семинар</a:t>
            </a:r>
            <a:r>
              <a:rPr lang="ru-RU" dirty="0" smtClean="0"/>
              <a:t>, состоявшийся ранней осенью 1976 года. Сначала была собственно формальная часть, проходившая в Москве, а затем большая часть американской делегации провела неделю в Новосибирске.</a:t>
            </a:r>
            <a:endParaRPr lang="ru-RU" dirty="0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380" y="3789040"/>
            <a:ext cx="4135089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3880" y="3789040"/>
            <a:ext cx="461023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835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те годы мы в Лаборатории ИИ пропагандировали принцип оптимистического программирования: решать программистскую задачу на самом высоком языковом уровне, который допускают реальные требования данного приложения. Именно </a:t>
            </a:r>
            <a:r>
              <a:rPr lang="ru-RU" dirty="0" err="1" smtClean="0"/>
              <a:t>Сетл</a:t>
            </a:r>
            <a:r>
              <a:rPr lang="ru-RU" dirty="0" smtClean="0"/>
              <a:t> в то время дал фактическую возможность выбора между оптимистической и прочими позициями.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548680"/>
            <a:ext cx="81369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Программирование с помощью наборов: введение в </a:t>
            </a:r>
            <a:r>
              <a:rPr lang="ru-RU" b="1" dirty="0" err="1" smtClean="0"/>
              <a:t>Setl</a:t>
            </a:r>
            <a:endParaRPr lang="ru-RU" b="1" dirty="0" smtClean="0"/>
          </a:p>
          <a:p>
            <a:r>
              <a:rPr lang="ru-RU" dirty="0" err="1" smtClean="0">
                <a:hlinkClick r:id="rId2"/>
              </a:rPr>
              <a:t>Джейкоб</a:t>
            </a:r>
            <a:r>
              <a:rPr lang="ru-RU" dirty="0" smtClean="0">
                <a:hlinkClick r:id="rId2"/>
              </a:rPr>
              <a:t> Т. Шварц</a:t>
            </a:r>
            <a:endParaRPr lang="ru-RU" dirty="0" smtClean="0"/>
          </a:p>
          <a:p>
            <a:r>
              <a:rPr lang="ru-RU" dirty="0" smtClean="0"/>
              <a:t>Язык программирования SETL — относительно новый член так называемого класса языков «очень высокого уровня», среди других хорошо известных членов которого — LISP, APL, SNOBOL и PROLOG. Все эти языки направлены на снижение стоимости программирования, признанного сегодня основным препятствием для будущего прогресса в компьютерной области, за счет возможности прямого манипулирования большими составными объектами, значительно более сложными, чем целые числа, строки и т. - известные основные языки, такие как PASCAL, PL/I, ALGOL и </a:t>
            </a:r>
            <a:r>
              <a:rPr lang="ru-RU" dirty="0" err="1" smtClean="0"/>
              <a:t>Ada</a:t>
            </a:r>
            <a:r>
              <a:rPr lang="ru-RU" dirty="0" smtClean="0"/>
              <a:t>. Для этого в LISP в качестве объектов данных вводятся структурированные списки, в APL — векторы и матрицы, а в SETL — характерные для него объекты, а именно общие конечные множества и отображения. Непосредственная доступность этих абстрактных составных объектов и мощных математических операций над ними, значительно повышает скорость и производительность программиста, а также повышает ясность и удобочитаемость программы. Последствием обучения в классе является то, что студенты, освобожденные от части бремени мелких деталей программирования, могут расширять свои знания важных алгоритмов и более широких стратегических вопросов разработки программ быстрее, чем с более традиционными языками программирования».</a:t>
            </a:r>
          </a:p>
          <a:p>
            <a:r>
              <a:rPr lang="ru-RU" dirty="0" smtClean="0"/>
              <a:t>Впервые опубликовано 24 октября 1986 г.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33265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Programming with Sets: An Introduction to SETL</a:t>
            </a:r>
          </a:p>
          <a:p>
            <a:r>
              <a:rPr lang="ru-RU" dirty="0" smtClean="0"/>
              <a:t>Авторы: </a:t>
            </a:r>
            <a:r>
              <a:rPr lang="en-US" dirty="0" smtClean="0"/>
              <a:t>J.T. Schwartz, R.B.K. Dewar, E. Dubinsky, E. Schonberg</a:t>
            </a:r>
          </a:p>
          <a:p>
            <a:r>
              <a:rPr lang="en-US" dirty="0" smtClean="0"/>
              <a:t>1986</a:t>
            </a:r>
            <a:endParaRPr lang="ru-RU" dirty="0"/>
          </a:p>
        </p:txBody>
      </p:sp>
      <p:pic>
        <p:nvPicPr>
          <p:cNvPr id="123908" name="Picture 4" descr="C:\Users\mag\Downloads\p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812" y="1276350"/>
            <a:ext cx="6073451" cy="4744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C:\Users\mag\Downloads\a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80728"/>
            <a:ext cx="6593787" cy="4894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:\Users\mag\Downloads\a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7187574" cy="453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C:\Users\mag\Downloads\a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0"/>
            <a:ext cx="5573713" cy="7080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Picture 3" descr="C:\Users\mag\Downloads\a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0"/>
            <a:ext cx="5573712" cy="71897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C:\Users\mag\Downloads\a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0"/>
            <a:ext cx="5573713" cy="7212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Плата за «</a:t>
            </a:r>
            <a:r>
              <a:rPr lang="ru-RU" dirty="0" err="1" smtClean="0"/>
              <a:t>объектность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28800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List&lt;long&gt; </a:t>
            </a:r>
            <a:r>
              <a:rPr lang="en-US" sz="2400" dirty="0" err="1" smtClean="0"/>
              <a:t>arr_l</a:t>
            </a:r>
            <a:r>
              <a:rPr lang="en-US" sz="2400" dirty="0" smtClean="0"/>
              <a:t> = new List&lt;long&gt;();</a:t>
            </a:r>
          </a:p>
          <a:p>
            <a:r>
              <a:rPr lang="nn-NO" sz="2400" dirty="0" smtClean="0"/>
              <a:t>for (int i = 0; i &lt; 100_000_000; i++) arr_l.Add(i);</a:t>
            </a:r>
            <a:endParaRPr lang="ru-RU" sz="2400" dirty="0" smtClean="0"/>
          </a:p>
          <a:p>
            <a:r>
              <a:rPr lang="en-US" sz="2400" dirty="0" smtClean="0"/>
              <a:t>// </a:t>
            </a:r>
            <a:r>
              <a:rPr lang="ru-RU" sz="2400" dirty="0" smtClean="0"/>
              <a:t>1</a:t>
            </a:r>
            <a:r>
              <a:rPr lang="en-US" sz="2400" dirty="0" smtClean="0"/>
              <a:t>.</a:t>
            </a:r>
            <a:r>
              <a:rPr lang="ru-RU" sz="2400" dirty="0" smtClean="0"/>
              <a:t>3</a:t>
            </a:r>
            <a:r>
              <a:rPr lang="en-US" sz="2400" dirty="0" smtClean="0"/>
              <a:t> </a:t>
            </a:r>
            <a:r>
              <a:rPr lang="ru-RU" sz="2400" dirty="0" smtClean="0"/>
              <a:t>сек, 1 Гб.</a:t>
            </a:r>
          </a:p>
          <a:p>
            <a:endParaRPr lang="ru-RU" sz="2400" dirty="0" smtClean="0"/>
          </a:p>
          <a:p>
            <a:r>
              <a:rPr lang="en-US" sz="2400" dirty="0" smtClean="0"/>
              <a:t>List&lt;string&gt; </a:t>
            </a:r>
            <a:r>
              <a:rPr lang="en-US" sz="2400" dirty="0" err="1" smtClean="0"/>
              <a:t>arr_s</a:t>
            </a:r>
            <a:r>
              <a:rPr lang="en-US" sz="2400" dirty="0" smtClean="0"/>
              <a:t> = new List&lt;string&gt;();</a:t>
            </a:r>
          </a:p>
          <a:p>
            <a:r>
              <a:rPr lang="nn-NO" sz="2400" dirty="0" smtClean="0"/>
              <a:t>for (int i = 0; i &lt; 10_000_000; i++) arr_s.Add("" + i);</a:t>
            </a:r>
            <a:endParaRPr lang="ru-RU" sz="2400" dirty="0" smtClean="0"/>
          </a:p>
          <a:p>
            <a:r>
              <a:rPr lang="ru-RU" sz="2400" dirty="0" smtClean="0"/>
              <a:t>// 32 сек., 4.8 Гб.</a:t>
            </a:r>
            <a:endParaRPr lang="ru-RU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C:\Users\mag\Downloads\a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620688"/>
            <a:ext cx="5573712" cy="5713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476672"/>
            <a:ext cx="8424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Послесловие</a:t>
            </a:r>
          </a:p>
          <a:p>
            <a:r>
              <a:rPr lang="ru-RU" dirty="0" smtClean="0"/>
              <a:t>А.П. Ершов никогда не менял своей точки зрения на </a:t>
            </a:r>
            <a:r>
              <a:rPr lang="ru-RU" dirty="0" err="1" smtClean="0"/>
              <a:t>Сетл</a:t>
            </a:r>
            <a:r>
              <a:rPr lang="ru-RU" dirty="0" smtClean="0"/>
              <a:t> как фундаментальное явление программирования. Важно, что он способствовал появлению черт </a:t>
            </a:r>
            <a:r>
              <a:rPr lang="ru-RU" dirty="0" err="1" smtClean="0"/>
              <a:t>Сетла</a:t>
            </a:r>
            <a:r>
              <a:rPr lang="ru-RU" dirty="0" smtClean="0"/>
              <a:t> в языковых средствах "детской информатики", хорошо понимая их роль в освоении базовых понятий программирования.</a:t>
            </a:r>
          </a:p>
          <a:p>
            <a:r>
              <a:rPr lang="ru-RU" dirty="0" smtClean="0"/>
              <a:t>Дж. Шварц, достаточно долго поддерживая интерес к своему детищу, затем все-таки перенес свой основной творческий интерес на другие области: сначала на робототехнику, а затем — на </a:t>
            </a:r>
            <a:r>
              <a:rPr lang="ru-RU" dirty="0" err="1" smtClean="0"/>
              <a:t>мультимедийные</a:t>
            </a:r>
            <a:r>
              <a:rPr lang="ru-RU" dirty="0" smtClean="0"/>
              <a:t> средства. ("</a:t>
            </a:r>
            <a:r>
              <a:rPr lang="ru-RU" dirty="0" err="1" smtClean="0"/>
              <a:t>Jack's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 </a:t>
            </a:r>
            <a:r>
              <a:rPr lang="ru-RU" dirty="0" err="1" smtClean="0"/>
              <a:t>has</a:t>
            </a:r>
            <a:r>
              <a:rPr lang="ru-RU" dirty="0" smtClean="0"/>
              <a:t> </a:t>
            </a:r>
            <a:r>
              <a:rPr lang="ru-RU" dirty="0" err="1" smtClean="0"/>
              <a:t>been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enter</a:t>
            </a:r>
            <a:r>
              <a:rPr lang="ru-RU" dirty="0" smtClean="0"/>
              <a:t> </a:t>
            </a:r>
            <a:r>
              <a:rPr lang="ru-RU" dirty="0" err="1" smtClean="0"/>
              <a:t>a</a:t>
            </a:r>
            <a:r>
              <a:rPr lang="ru-RU" dirty="0" smtClean="0"/>
              <a:t> </a:t>
            </a:r>
            <a:r>
              <a:rPr lang="ru-RU" dirty="0" err="1" smtClean="0"/>
              <a:t>new</a:t>
            </a:r>
            <a:r>
              <a:rPr lang="ru-RU" dirty="0" smtClean="0"/>
              <a:t> </a:t>
            </a:r>
            <a:r>
              <a:rPr lang="ru-RU" dirty="0" err="1" smtClean="0"/>
              <a:t>field</a:t>
            </a:r>
            <a:r>
              <a:rPr lang="ru-RU" dirty="0" smtClean="0"/>
              <a:t>,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quickly</a:t>
            </a:r>
            <a:r>
              <a:rPr lang="ru-RU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existing</a:t>
            </a:r>
            <a:r>
              <a:rPr lang="ru-RU" dirty="0" smtClean="0"/>
              <a:t> </a:t>
            </a:r>
            <a:r>
              <a:rPr lang="ru-RU" dirty="0" err="1" smtClean="0"/>
              <a:t>research</a:t>
            </a:r>
            <a:r>
              <a:rPr lang="ru-RU" dirty="0" smtClean="0"/>
              <a:t> </a:t>
            </a:r>
            <a:r>
              <a:rPr lang="ru-RU" dirty="0" err="1" smtClean="0"/>
              <a:t>literature</a:t>
            </a:r>
            <a:r>
              <a:rPr lang="ru-RU" dirty="0" smtClean="0"/>
              <a:t>, </a:t>
            </a:r>
            <a:r>
              <a:rPr lang="ru-RU" dirty="0" err="1" smtClean="0"/>
              <a:t>add</a:t>
            </a:r>
            <a:r>
              <a:rPr lang="ru-RU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stamp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his</a:t>
            </a:r>
            <a:r>
              <a:rPr lang="ru-RU" dirty="0" smtClean="0"/>
              <a:t> </a:t>
            </a:r>
            <a:r>
              <a:rPr lang="ru-RU" dirty="0" err="1" smtClean="0"/>
              <a:t>own</a:t>
            </a:r>
            <a:r>
              <a:rPr lang="ru-RU" dirty="0" smtClean="0"/>
              <a:t> </a:t>
            </a:r>
            <a:r>
              <a:rPr lang="ru-RU" dirty="0" err="1" smtClean="0"/>
              <a:t>forceful</a:t>
            </a:r>
            <a:r>
              <a:rPr lang="ru-RU" dirty="0" smtClean="0"/>
              <a:t> </a:t>
            </a:r>
            <a:r>
              <a:rPr lang="ru-RU" dirty="0" err="1" smtClean="0"/>
              <a:t>vision</a:t>
            </a:r>
            <a:r>
              <a:rPr lang="ru-RU" dirty="0" smtClean="0"/>
              <a:t> </a:t>
            </a:r>
            <a:r>
              <a:rPr lang="ru-RU" dirty="0" err="1" smtClean="0"/>
              <a:t>in</a:t>
            </a:r>
            <a:r>
              <a:rPr lang="ru-RU" dirty="0" smtClean="0"/>
              <a:t> </a:t>
            </a:r>
            <a:r>
              <a:rPr lang="ru-RU" dirty="0" err="1" smtClean="0"/>
              <a:t>a</a:t>
            </a:r>
            <a:r>
              <a:rPr lang="ru-RU" dirty="0" smtClean="0"/>
              <a:t> </a:t>
            </a:r>
            <a:r>
              <a:rPr lang="ru-RU" dirty="0" err="1" smtClean="0"/>
              <a:t>series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research</a:t>
            </a:r>
            <a:r>
              <a:rPr lang="ru-RU" dirty="0" smtClean="0"/>
              <a:t> </a:t>
            </a:r>
            <a:r>
              <a:rPr lang="ru-RU" dirty="0" err="1" smtClean="0"/>
              <a:t>contributions</a:t>
            </a:r>
            <a:r>
              <a:rPr lang="ru-RU" dirty="0" smtClean="0"/>
              <a:t>,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 smtClean="0"/>
              <a:t>finally</a:t>
            </a:r>
            <a:r>
              <a:rPr lang="ru-RU" dirty="0" smtClean="0"/>
              <a:t>, </a:t>
            </a:r>
            <a:r>
              <a:rPr lang="ru-RU" dirty="0" err="1" smtClean="0"/>
              <a:t>leave</a:t>
            </a:r>
            <a:r>
              <a:rPr lang="ru-RU" dirty="0" smtClean="0"/>
              <a:t> </a:t>
            </a:r>
            <a:r>
              <a:rPr lang="ru-RU" dirty="0" err="1" smtClean="0"/>
              <a:t>behind</a:t>
            </a:r>
            <a:r>
              <a:rPr lang="ru-RU" dirty="0" smtClean="0"/>
              <a:t> </a:t>
            </a:r>
            <a:r>
              <a:rPr lang="ru-RU" dirty="0" err="1" smtClean="0"/>
              <a:t>an</a:t>
            </a:r>
            <a:r>
              <a:rPr lang="ru-RU" dirty="0" smtClean="0"/>
              <a:t> </a:t>
            </a:r>
            <a:r>
              <a:rPr lang="ru-RU" dirty="0" err="1" smtClean="0"/>
              <a:t>active</a:t>
            </a:r>
            <a:r>
              <a:rPr lang="ru-RU" dirty="0" smtClean="0"/>
              <a:t> </a:t>
            </a:r>
            <a:r>
              <a:rPr lang="ru-RU" dirty="0" err="1" smtClean="0"/>
              <a:t>research</a:t>
            </a:r>
            <a:r>
              <a:rPr lang="ru-RU" dirty="0" smtClean="0"/>
              <a:t> </a:t>
            </a:r>
            <a:r>
              <a:rPr lang="ru-RU" dirty="0" err="1" smtClean="0"/>
              <a:t>group</a:t>
            </a:r>
            <a:r>
              <a:rPr lang="ru-RU" dirty="0" smtClean="0"/>
              <a:t> </a:t>
            </a:r>
            <a:r>
              <a:rPr lang="ru-RU" dirty="0" err="1" smtClean="0"/>
              <a:t>that</a:t>
            </a:r>
            <a:r>
              <a:rPr lang="ru-RU" dirty="0" smtClean="0"/>
              <a:t> </a:t>
            </a:r>
            <a:r>
              <a:rPr lang="ru-RU" dirty="0" err="1" smtClean="0"/>
              <a:t>continues</a:t>
            </a:r>
            <a:r>
              <a:rPr lang="ru-RU" dirty="0" smtClean="0"/>
              <a:t> </a:t>
            </a:r>
            <a:r>
              <a:rPr lang="ru-RU" dirty="0" err="1" smtClean="0"/>
              <a:t>fruitful</a:t>
            </a:r>
            <a:r>
              <a:rPr lang="ru-RU" dirty="0" smtClean="0"/>
              <a:t> </a:t>
            </a:r>
            <a:r>
              <a:rPr lang="ru-RU" dirty="0" err="1" smtClean="0"/>
              <a:t>research</a:t>
            </a:r>
            <a:r>
              <a:rPr lang="ru-RU" dirty="0" smtClean="0"/>
              <a:t> </a:t>
            </a:r>
            <a:r>
              <a:rPr lang="ru-RU" dirty="0" err="1" smtClean="0"/>
              <a:t>for</a:t>
            </a:r>
            <a:r>
              <a:rPr lang="ru-RU" dirty="0" smtClean="0"/>
              <a:t> </a:t>
            </a:r>
            <a:r>
              <a:rPr lang="ru-RU" dirty="0" err="1" smtClean="0"/>
              <a:t>many</a:t>
            </a:r>
            <a:r>
              <a:rPr lang="ru-RU" dirty="0" smtClean="0"/>
              <a:t> </a:t>
            </a:r>
            <a:r>
              <a:rPr lang="ru-RU" dirty="0" err="1" smtClean="0"/>
              <a:t>years</a:t>
            </a:r>
            <a:r>
              <a:rPr lang="ru-RU" dirty="0" smtClean="0"/>
              <a:t> </a:t>
            </a:r>
            <a:r>
              <a:rPr lang="ru-RU" dirty="0" err="1" smtClean="0"/>
              <a:t>along</a:t>
            </a:r>
            <a:r>
              <a:rPr lang="ru-RU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lines</a:t>
            </a:r>
            <a:r>
              <a:rPr lang="ru-RU" dirty="0" smtClean="0"/>
              <a:t> </a:t>
            </a:r>
            <a:r>
              <a:rPr lang="ru-RU" dirty="0" err="1" smtClean="0"/>
              <a:t>he</a:t>
            </a:r>
            <a:r>
              <a:rPr lang="ru-RU" dirty="0" smtClean="0"/>
              <a:t> </a:t>
            </a:r>
            <a:r>
              <a:rPr lang="ru-RU" dirty="0" err="1" smtClean="0"/>
              <a:t>has</a:t>
            </a:r>
            <a:r>
              <a:rPr lang="ru-RU" dirty="0" smtClean="0"/>
              <a:t> </a:t>
            </a:r>
            <a:r>
              <a:rPr lang="ru-RU" dirty="0" err="1" smtClean="0"/>
              <a:t>laid</a:t>
            </a:r>
            <a:r>
              <a:rPr lang="ru-RU" dirty="0" smtClean="0"/>
              <a:t> </a:t>
            </a:r>
            <a:r>
              <a:rPr lang="ru-RU" dirty="0" err="1" smtClean="0"/>
              <a:t>down</a:t>
            </a:r>
            <a:r>
              <a:rPr lang="ru-RU" dirty="0" smtClean="0"/>
              <a:t>." — </a:t>
            </a:r>
            <a:r>
              <a:rPr lang="ru-RU" dirty="0" err="1" smtClean="0"/>
              <a:t>Martin</a:t>
            </a:r>
            <a:r>
              <a:rPr lang="ru-RU" dirty="0" smtClean="0"/>
              <a:t> </a:t>
            </a:r>
            <a:r>
              <a:rPr lang="ru-RU" dirty="0" err="1" smtClean="0"/>
              <a:t>Davis</a:t>
            </a:r>
            <a:r>
              <a:rPr lang="ru-RU" dirty="0" smtClean="0"/>
              <a:t>, </a:t>
            </a:r>
            <a:r>
              <a:rPr lang="ru-RU" dirty="0" err="1" smtClean="0"/>
              <a:t>Professor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Computer</a:t>
            </a:r>
            <a:r>
              <a:rPr lang="ru-RU" dirty="0" smtClean="0"/>
              <a:t> </a:t>
            </a:r>
            <a:r>
              <a:rPr lang="ru-RU" dirty="0" err="1" smtClean="0"/>
              <a:t>Science</a:t>
            </a:r>
            <a:r>
              <a:rPr lang="ru-RU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 smtClean="0"/>
              <a:t>Mathematics</a:t>
            </a:r>
            <a:r>
              <a:rPr lang="ru-RU" dirty="0" smtClean="0"/>
              <a:t> </a:t>
            </a:r>
            <a:r>
              <a:rPr lang="ru-RU" dirty="0" err="1" smtClean="0"/>
              <a:t>at</a:t>
            </a:r>
            <a:r>
              <a:rPr lang="ru-RU" dirty="0" smtClean="0"/>
              <a:t> NYU).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Лекция 7.	</a:t>
            </a:r>
            <a:r>
              <a:rPr lang="ru-RU" dirty="0" err="1" smtClean="0"/>
              <a:t>Prolog</a:t>
            </a:r>
            <a:r>
              <a:rPr lang="ru-RU" dirty="0" smtClean="0"/>
              <a:t> – язык логического программирования  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700808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Появился в 1972 г., авторы: Ален </a:t>
            </a:r>
            <a:r>
              <a:rPr lang="ru-RU" dirty="0" err="1" smtClean="0"/>
              <a:t>Колмероэ</a:t>
            </a:r>
            <a:r>
              <a:rPr lang="ru-RU" dirty="0" smtClean="0"/>
              <a:t>, Роберт Ковальский. </a:t>
            </a:r>
          </a:p>
          <a:p>
            <a:endParaRPr lang="ru-RU" dirty="0" smtClean="0"/>
          </a:p>
          <a:p>
            <a:r>
              <a:rPr lang="ru-RU" b="1" dirty="0" smtClean="0"/>
              <a:t>Пролог</a:t>
            </a:r>
            <a:r>
              <a:rPr lang="ru-RU" dirty="0" smtClean="0"/>
              <a:t> (англ. </a:t>
            </a:r>
            <a:r>
              <a:rPr lang="ru-RU" b="1" dirty="0" err="1" smtClean="0"/>
              <a:t>Prolog</a:t>
            </a:r>
            <a:r>
              <a:rPr lang="ru-RU" dirty="0" smtClean="0"/>
              <a:t>) — язык и система логического </a:t>
            </a:r>
            <a:r>
              <a:rPr lang="ru-RU" b="1" dirty="0" smtClean="0"/>
              <a:t>программирования</a:t>
            </a:r>
            <a:r>
              <a:rPr lang="ru-RU" dirty="0" smtClean="0"/>
              <a:t>, основанные на языке предикатов математической логики дизъюнктов Хорна, представляющей собой подмножество логики предикатов первого порядка.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-Colmerauer web-800x4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776"/>
            <a:ext cx="6673082" cy="352839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3528" y="26064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hlinkClick r:id="rId3" tooltip="Колмероэ, Ален (страница отсутствует)"/>
              </a:rPr>
              <a:t>Ален </a:t>
            </a:r>
            <a:r>
              <a:rPr lang="ru-RU" dirty="0" err="1" smtClean="0">
                <a:hlinkClick r:id="rId3" tooltip="Колмероэ, Ален (страница отсутствует)"/>
              </a:rPr>
              <a:t>Колмероэ</a:t>
            </a:r>
            <a:r>
              <a:rPr lang="ru-RU" b="1" dirty="0" smtClean="0"/>
              <a:t>  </a:t>
            </a:r>
            <a:r>
              <a:rPr lang="en-US" b="1" dirty="0" smtClean="0"/>
              <a:t>Alain </a:t>
            </a:r>
            <a:r>
              <a:rPr lang="en-US" b="1" dirty="0" err="1" smtClean="0"/>
              <a:t>Colmerauer</a:t>
            </a:r>
            <a:r>
              <a:rPr lang="en-US" b="1" dirty="0" smtClean="0"/>
              <a:t>, </a:t>
            </a:r>
            <a:r>
              <a:rPr lang="ru-RU" b="1" dirty="0" smtClean="0"/>
              <a:t>Франция, 1941-2017</a:t>
            </a:r>
            <a:endParaRPr lang="ru-RU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bert Kowalsk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348880"/>
            <a:ext cx="5889463" cy="450912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95536" y="260648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Роберт Ковальский, </a:t>
            </a:r>
            <a:r>
              <a:rPr lang="en-US" b="1" dirty="0" smtClean="0"/>
              <a:t>Robert Anthony Kowalski</a:t>
            </a:r>
            <a:r>
              <a:rPr lang="en-US" dirty="0" smtClean="0"/>
              <a:t> (born 15 May 1941) is an American-British </a:t>
            </a:r>
            <a:r>
              <a:rPr lang="en-US" dirty="0" smtClean="0">
                <a:hlinkClick r:id="rId3" tooltip="Logician"/>
              </a:rPr>
              <a:t>logician</a:t>
            </a:r>
            <a:r>
              <a:rPr lang="en-US" dirty="0" smtClean="0"/>
              <a:t> and </a:t>
            </a:r>
            <a:r>
              <a:rPr lang="en-US" dirty="0" smtClean="0">
                <a:hlinkClick r:id="rId4" tooltip="Computer scientist"/>
              </a:rPr>
              <a:t>computer scientist</a:t>
            </a:r>
            <a:r>
              <a:rPr lang="en-US" dirty="0" smtClean="0"/>
              <a:t>, whose research is concerned with developing both human-oriented models of computing and computational models of human thinking. He has spent most of his career in the United Kingdom.</a:t>
            </a:r>
            <a:r>
              <a:rPr lang="ru-RU" dirty="0" smtClean="0"/>
              <a:t> </a:t>
            </a:r>
            <a:r>
              <a:rPr lang="en-US" dirty="0" smtClean="0"/>
              <a:t>He was educated at the </a:t>
            </a:r>
            <a:r>
              <a:rPr lang="en-US" dirty="0" smtClean="0">
                <a:hlinkClick r:id="rId5" tooltip="University of Chicago"/>
              </a:rPr>
              <a:t>University of Chicago</a:t>
            </a:r>
            <a:r>
              <a:rPr lang="en-US" dirty="0" smtClean="0"/>
              <a:t>, </a:t>
            </a:r>
            <a:r>
              <a:rPr lang="en-US" dirty="0" smtClean="0">
                <a:hlinkClick r:id="rId6" tooltip="University of Bridgeport"/>
              </a:rPr>
              <a:t>University of Bridgeport</a:t>
            </a:r>
            <a:r>
              <a:rPr lang="en-US" dirty="0" smtClean="0"/>
              <a:t> (BA in mathematics, 1963), </a:t>
            </a:r>
            <a:r>
              <a:rPr lang="en-US" dirty="0" smtClean="0">
                <a:hlinkClick r:id="rId7" tooltip="Stanford University"/>
              </a:rPr>
              <a:t>Stanford University</a:t>
            </a:r>
            <a:r>
              <a:rPr lang="en-US" dirty="0" smtClean="0"/>
              <a:t> (</a:t>
            </a:r>
            <a:r>
              <a:rPr lang="en-US" dirty="0" err="1" smtClean="0"/>
              <a:t>MSc</a:t>
            </a:r>
            <a:r>
              <a:rPr lang="en-US" dirty="0" smtClean="0"/>
              <a:t> in mathematics, 1966), </a:t>
            </a:r>
            <a:r>
              <a:rPr lang="en-US" dirty="0" smtClean="0">
                <a:hlinkClick r:id="rId8" tooltip="University of Warsaw"/>
              </a:rPr>
              <a:t>University of Warsaw</a:t>
            </a:r>
            <a:r>
              <a:rPr lang="en-US" dirty="0" smtClean="0"/>
              <a:t> and the </a:t>
            </a:r>
            <a:r>
              <a:rPr lang="en-US" dirty="0" smtClean="0">
                <a:hlinkClick r:id="rId9" tooltip="University of Edinburgh"/>
              </a:rPr>
              <a:t>University of Edinburgh</a:t>
            </a:r>
            <a:r>
              <a:rPr lang="en-US" dirty="0" smtClean="0"/>
              <a:t> (PhD in </a:t>
            </a:r>
            <a:r>
              <a:rPr lang="en-US" dirty="0" smtClean="0">
                <a:hlinkClick r:id="rId10" tooltip="Computer science"/>
              </a:rPr>
              <a:t>computer science</a:t>
            </a:r>
            <a:r>
              <a:rPr lang="en-US" dirty="0" smtClean="0"/>
              <a:t>, 1970).</a:t>
            </a:r>
            <a:endParaRPr lang="ru-RU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260648"/>
            <a:ext cx="74888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Основа логического программирования и Пролога: </a:t>
            </a:r>
            <a:r>
              <a:rPr lang="ru-RU" sz="2400" b="1" dirty="0" smtClean="0"/>
              <a:t>предикат</a:t>
            </a:r>
            <a:endParaRPr lang="ru-RU" dirty="0" smtClean="0"/>
          </a:p>
          <a:p>
            <a:r>
              <a:rPr lang="en-US" sz="2400" b="1" dirty="0" smtClean="0"/>
              <a:t>P(a1, a2, …)</a:t>
            </a:r>
          </a:p>
          <a:p>
            <a:r>
              <a:rPr lang="en-US" sz="2400" b="1" dirty="0" err="1" smtClean="0"/>
              <a:t>ai</a:t>
            </a:r>
            <a:r>
              <a:rPr lang="en-US" sz="2400" b="1" dirty="0" smtClean="0"/>
              <a:t> – </a:t>
            </a:r>
            <a:r>
              <a:rPr lang="ru-RU" sz="2400" b="1" dirty="0" smtClean="0"/>
              <a:t>атомы, значения</a:t>
            </a:r>
            <a:endParaRPr lang="en-US" sz="2400" b="1" dirty="0" smtClean="0"/>
          </a:p>
          <a:p>
            <a:endParaRPr lang="ru-RU" dirty="0" smtClean="0"/>
          </a:p>
          <a:p>
            <a:r>
              <a:rPr lang="ru-RU" dirty="0" smtClean="0"/>
              <a:t>Набор предикатов – база данных или база знаний.</a:t>
            </a:r>
          </a:p>
          <a:p>
            <a:endParaRPr lang="ru-RU" dirty="0" smtClean="0"/>
          </a:p>
          <a:p>
            <a:r>
              <a:rPr lang="ru-RU" dirty="0" smtClean="0"/>
              <a:t>родитель(марина, </a:t>
            </a:r>
            <a:r>
              <a:rPr lang="ru-RU" dirty="0" err="1" smtClean="0"/>
              <a:t>ира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родитель(</a:t>
            </a:r>
            <a:r>
              <a:rPr lang="ru-RU" dirty="0" err="1" smtClean="0"/>
              <a:t>елена</a:t>
            </a:r>
            <a:r>
              <a:rPr lang="ru-RU" dirty="0" smtClean="0"/>
              <a:t>, </a:t>
            </a:r>
            <a:r>
              <a:rPr lang="ru-RU" dirty="0" err="1" smtClean="0"/>
              <a:t>иван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родитель(</a:t>
            </a:r>
            <a:r>
              <a:rPr lang="ru-RU" dirty="0" err="1" smtClean="0"/>
              <a:t>николай</a:t>
            </a:r>
            <a:r>
              <a:rPr lang="ru-RU" dirty="0" smtClean="0"/>
              <a:t>, </a:t>
            </a:r>
            <a:r>
              <a:rPr lang="ru-RU" dirty="0" err="1" smtClean="0"/>
              <a:t>ира</a:t>
            </a:r>
            <a:r>
              <a:rPr lang="ru-RU" dirty="0" smtClean="0"/>
              <a:t>).</a:t>
            </a:r>
          </a:p>
          <a:p>
            <a:r>
              <a:rPr lang="ru-RU" dirty="0" smtClean="0"/>
              <a:t> родитель(</a:t>
            </a:r>
            <a:r>
              <a:rPr lang="ru-RU" dirty="0" err="1" smtClean="0"/>
              <a:t>ольга</a:t>
            </a:r>
            <a:r>
              <a:rPr lang="ru-RU" dirty="0" smtClean="0"/>
              <a:t>, </a:t>
            </a:r>
            <a:r>
              <a:rPr lang="ru-RU" dirty="0" err="1" smtClean="0"/>
              <a:t>алексей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родитель(марина, </a:t>
            </a:r>
            <a:r>
              <a:rPr lang="ru-RU" dirty="0" err="1" smtClean="0"/>
              <a:t>саша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родитель(</a:t>
            </a:r>
            <a:r>
              <a:rPr lang="ru-RU" dirty="0" err="1" smtClean="0"/>
              <a:t>сергей</a:t>
            </a:r>
            <a:r>
              <a:rPr lang="ru-RU" dirty="0" smtClean="0"/>
              <a:t>, </a:t>
            </a:r>
            <a:r>
              <a:rPr lang="ru-RU" dirty="0" err="1" smtClean="0"/>
              <a:t>иван</a:t>
            </a:r>
            <a:r>
              <a:rPr lang="ru-RU" dirty="0" smtClean="0"/>
              <a:t>).</a:t>
            </a:r>
          </a:p>
          <a:p>
            <a:endParaRPr lang="ru-RU" dirty="0" smtClean="0"/>
          </a:p>
          <a:p>
            <a:r>
              <a:rPr lang="ru-RU" dirty="0" smtClean="0"/>
              <a:t>Определить: </a:t>
            </a:r>
          </a:p>
          <a:p>
            <a:pPr marL="342900" indent="-342900">
              <a:buAutoNum type="arabicParenR"/>
            </a:pPr>
            <a:r>
              <a:rPr lang="ru-RU" dirty="0" smtClean="0"/>
              <a:t>верно ли, что Марина является родителем Саши; </a:t>
            </a:r>
          </a:p>
          <a:p>
            <a:pPr marL="342900" indent="-342900">
              <a:buAutoNum type="arabicParenR"/>
            </a:pPr>
            <a:r>
              <a:rPr lang="ru-RU" dirty="0" smtClean="0"/>
              <a:t>верно ли, что Алексей является родителем Ольги; </a:t>
            </a:r>
          </a:p>
          <a:p>
            <a:pPr marL="342900" indent="-342900">
              <a:buAutoNum type="arabicParenR"/>
            </a:pPr>
            <a:r>
              <a:rPr lang="ru-RU" dirty="0" smtClean="0"/>
              <a:t>кто является ребенком Николая; </a:t>
            </a:r>
          </a:p>
          <a:p>
            <a:pPr marL="342900" indent="-342900">
              <a:buAutoNum type="arabicParenR"/>
            </a:pPr>
            <a:r>
              <a:rPr lang="ru-RU" dirty="0" smtClean="0"/>
              <a:t>кто родители Ивана;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13690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Решение</a:t>
            </a:r>
            <a:r>
              <a:rPr lang="en-US" dirty="0" smtClean="0"/>
              <a:t> </a:t>
            </a:r>
            <a:r>
              <a:rPr lang="ru-RU" dirty="0" smtClean="0"/>
              <a:t>дают запросы Пролога вида:</a:t>
            </a:r>
          </a:p>
          <a:p>
            <a:r>
              <a:rPr lang="en-US" dirty="0" smtClean="0"/>
              <a:t>P(b1, b2, …) </a:t>
            </a:r>
            <a:r>
              <a:rPr lang="ru-RU" dirty="0" smtClean="0"/>
              <a:t>где </a:t>
            </a:r>
            <a:r>
              <a:rPr lang="en-US" dirty="0" smtClean="0"/>
              <a:t>– </a:t>
            </a:r>
            <a:r>
              <a:rPr lang="ru-RU" dirty="0" smtClean="0"/>
              <a:t>значения или </a:t>
            </a:r>
            <a:r>
              <a:rPr lang="ru-RU" b="1" dirty="0" smtClean="0"/>
              <a:t>переменные</a:t>
            </a:r>
            <a:endParaRPr lang="en-US" b="1" dirty="0" smtClean="0"/>
          </a:p>
          <a:p>
            <a:endParaRPr lang="ru-RU" dirty="0" smtClean="0"/>
          </a:p>
          <a:p>
            <a:r>
              <a:rPr lang="ru-RU" dirty="0" smtClean="0"/>
              <a:t>родитель(марина, </a:t>
            </a:r>
            <a:r>
              <a:rPr lang="ru-RU" dirty="0" err="1" smtClean="0"/>
              <a:t>ира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родитель(</a:t>
            </a:r>
            <a:r>
              <a:rPr lang="ru-RU" dirty="0" err="1" smtClean="0"/>
              <a:t>елена</a:t>
            </a:r>
            <a:r>
              <a:rPr lang="ru-RU" dirty="0" smtClean="0"/>
              <a:t>, </a:t>
            </a:r>
            <a:r>
              <a:rPr lang="ru-RU" dirty="0" err="1" smtClean="0"/>
              <a:t>иван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родитель(</a:t>
            </a:r>
            <a:r>
              <a:rPr lang="ru-RU" dirty="0" err="1" smtClean="0"/>
              <a:t>николай</a:t>
            </a:r>
            <a:r>
              <a:rPr lang="ru-RU" dirty="0" smtClean="0"/>
              <a:t>, </a:t>
            </a:r>
            <a:r>
              <a:rPr lang="ru-RU" dirty="0" err="1" smtClean="0"/>
              <a:t>ира</a:t>
            </a:r>
            <a:r>
              <a:rPr lang="ru-RU" dirty="0" smtClean="0"/>
              <a:t>).</a:t>
            </a:r>
          </a:p>
          <a:p>
            <a:r>
              <a:rPr lang="ru-RU" dirty="0" smtClean="0"/>
              <a:t>родитель(</a:t>
            </a:r>
            <a:r>
              <a:rPr lang="ru-RU" dirty="0" err="1" smtClean="0"/>
              <a:t>ольга</a:t>
            </a:r>
            <a:r>
              <a:rPr lang="ru-RU" dirty="0" smtClean="0"/>
              <a:t>, </a:t>
            </a:r>
            <a:r>
              <a:rPr lang="ru-RU" dirty="0" err="1" smtClean="0"/>
              <a:t>алексей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родитель(марина, </a:t>
            </a:r>
            <a:r>
              <a:rPr lang="ru-RU" dirty="0" err="1" smtClean="0"/>
              <a:t>саша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родитель(</a:t>
            </a:r>
            <a:r>
              <a:rPr lang="ru-RU" dirty="0" err="1" smtClean="0"/>
              <a:t>сергей</a:t>
            </a:r>
            <a:r>
              <a:rPr lang="ru-RU" dirty="0" smtClean="0"/>
              <a:t>, </a:t>
            </a:r>
            <a:r>
              <a:rPr lang="ru-RU" dirty="0" err="1" smtClean="0"/>
              <a:t>иван</a:t>
            </a:r>
            <a:r>
              <a:rPr lang="ru-RU" dirty="0" smtClean="0"/>
              <a:t>).</a:t>
            </a:r>
          </a:p>
          <a:p>
            <a:endParaRPr lang="ru-RU" dirty="0" smtClean="0"/>
          </a:p>
          <a:p>
            <a:r>
              <a:rPr lang="ru-RU" dirty="0" smtClean="0"/>
              <a:t>Определить: </a:t>
            </a:r>
            <a:endParaRPr lang="en-US" dirty="0" smtClean="0"/>
          </a:p>
          <a:p>
            <a:r>
              <a:rPr lang="ru-RU" dirty="0" smtClean="0"/>
              <a:t>верно ли, что Марина является родителем Саши? </a:t>
            </a:r>
          </a:p>
          <a:p>
            <a:pPr marL="342900" indent="-342900"/>
            <a:r>
              <a:rPr lang="ru-RU" b="1" dirty="0" smtClean="0"/>
              <a:t>?родитель(марина, </a:t>
            </a:r>
            <a:r>
              <a:rPr lang="ru-RU" b="1" dirty="0" err="1" smtClean="0"/>
              <a:t>саша</a:t>
            </a:r>
            <a:r>
              <a:rPr lang="ru-RU" b="1" dirty="0" smtClean="0"/>
              <a:t>)</a:t>
            </a:r>
            <a:endParaRPr lang="en-US" b="1" dirty="0" smtClean="0"/>
          </a:p>
          <a:p>
            <a:pPr marL="342900" indent="-342900"/>
            <a:r>
              <a:rPr lang="en-US" b="1" dirty="0" smtClean="0"/>
              <a:t>true</a:t>
            </a:r>
            <a:endParaRPr lang="ru-RU" b="1" dirty="0" smtClean="0"/>
          </a:p>
          <a:p>
            <a:pPr marL="342900" indent="-342900"/>
            <a:r>
              <a:rPr lang="ru-RU" dirty="0" smtClean="0"/>
              <a:t>верно ли, что Алексей является родителем Ольги? </a:t>
            </a:r>
          </a:p>
          <a:p>
            <a:pPr marL="342900" indent="-342900"/>
            <a:r>
              <a:rPr lang="ru-RU" dirty="0" smtClean="0"/>
              <a:t>кто является ребенком Николая?</a:t>
            </a:r>
          </a:p>
          <a:p>
            <a:pPr marL="342900" indent="-342900"/>
            <a:r>
              <a:rPr lang="ru-RU" b="1" dirty="0" smtClean="0"/>
              <a:t>?родитель(</a:t>
            </a:r>
            <a:r>
              <a:rPr lang="ru-RU" b="1" dirty="0" err="1" smtClean="0"/>
              <a:t>николай</a:t>
            </a:r>
            <a:r>
              <a:rPr lang="ru-RU" b="1" dirty="0" smtClean="0"/>
              <a:t>, Ребенок)</a:t>
            </a:r>
          </a:p>
          <a:p>
            <a:pPr marL="342900" indent="-342900"/>
            <a:r>
              <a:rPr lang="ru-RU" b="1" dirty="0" err="1" smtClean="0"/>
              <a:t>Ребенок=ира</a:t>
            </a:r>
            <a:endParaRPr lang="ru-RU" b="1" dirty="0" smtClean="0"/>
          </a:p>
          <a:p>
            <a:pPr marL="342900" indent="-342900"/>
            <a:r>
              <a:rPr lang="ru-RU" dirty="0" smtClean="0"/>
              <a:t>кто родители Ивана?</a:t>
            </a:r>
          </a:p>
          <a:p>
            <a:pPr marL="342900" indent="-342900"/>
            <a:r>
              <a:rPr lang="ru-RU" b="1" dirty="0" smtClean="0"/>
              <a:t> ?родитель(Родитель, </a:t>
            </a:r>
            <a:r>
              <a:rPr lang="ru-RU" b="1" dirty="0" err="1" smtClean="0"/>
              <a:t>иван</a:t>
            </a:r>
            <a:r>
              <a:rPr lang="ru-RU" b="1" dirty="0" smtClean="0"/>
              <a:t>)</a:t>
            </a:r>
          </a:p>
          <a:p>
            <a:pPr marL="342900" indent="-342900"/>
            <a:r>
              <a:rPr lang="ru-RU" b="1" dirty="0" err="1" smtClean="0"/>
              <a:t>Родитель=елена</a:t>
            </a:r>
            <a:endParaRPr lang="ru-RU" b="1" dirty="0" smtClean="0"/>
          </a:p>
          <a:p>
            <a:pPr marL="342900" indent="-342900"/>
            <a:r>
              <a:rPr lang="ru-RU" b="1" dirty="0" err="1" smtClean="0"/>
              <a:t>Родитель=сергей</a:t>
            </a:r>
            <a:endParaRPr lang="ru-RU" b="1" dirty="0" smtClean="0"/>
          </a:p>
          <a:p>
            <a:pPr marL="342900" indent="-342900"/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Ну и что?...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268760"/>
            <a:ext cx="84249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Есть много других способов изобразить множество (набор) пар, троек и т.д. Подобные запросы сформулировать также просто. </a:t>
            </a:r>
          </a:p>
          <a:p>
            <a:r>
              <a:rPr lang="ru-RU" sz="2800" dirty="0" smtClean="0"/>
              <a:t>Но…</a:t>
            </a:r>
          </a:p>
          <a:p>
            <a:r>
              <a:rPr lang="ru-RU" dirty="0" smtClean="0"/>
              <a:t>Есть определяемые предикаты или </a:t>
            </a:r>
            <a:r>
              <a:rPr lang="ru-RU" sz="2000" b="1" dirty="0" smtClean="0"/>
              <a:t>правила</a:t>
            </a:r>
            <a:r>
              <a:rPr lang="ru-RU" dirty="0" smtClean="0"/>
              <a:t>!</a:t>
            </a:r>
          </a:p>
          <a:p>
            <a:endParaRPr lang="ru-RU" dirty="0" smtClean="0"/>
          </a:p>
          <a:p>
            <a:r>
              <a:rPr lang="en-US" dirty="0" smtClean="0"/>
              <a:t>Q(V1, V2, …) :- </a:t>
            </a:r>
            <a:r>
              <a:rPr lang="ru-RU" dirty="0" smtClean="0"/>
              <a:t>логическая формула (конъюнкции и дизъюнкции) из предикатов с передачей им параметров</a:t>
            </a:r>
          </a:p>
          <a:p>
            <a:endParaRPr lang="ru-RU" dirty="0" smtClean="0"/>
          </a:p>
          <a:p>
            <a:r>
              <a:rPr lang="ru-RU" sz="2000" b="1" dirty="0" smtClean="0"/>
              <a:t>мать (Х, У) :- родитель (Х, У), женщина(Х). </a:t>
            </a:r>
          </a:p>
          <a:p>
            <a:r>
              <a:rPr lang="ru-RU" sz="2000" b="1" dirty="0" smtClean="0"/>
              <a:t>студент (X) :- учится (X, институт); учится (X, университет).</a:t>
            </a:r>
            <a:endParaRPr lang="ru-RU" sz="2000" b="1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Логический вывод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20688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отдыхает(</a:t>
            </a:r>
            <a:r>
              <a:rPr lang="en-US" dirty="0" err="1" smtClean="0"/>
              <a:t>sasha</a:t>
            </a:r>
            <a:r>
              <a:rPr lang="en-US" dirty="0" smtClean="0"/>
              <a:t>, </a:t>
            </a:r>
            <a:r>
              <a:rPr lang="en-US" dirty="0" err="1" smtClean="0"/>
              <a:t>antalia</a:t>
            </a:r>
            <a:r>
              <a:rPr lang="en-US" dirty="0" smtClean="0"/>
              <a:t>). </a:t>
            </a:r>
            <a:endParaRPr lang="ru-RU" dirty="0" smtClean="0"/>
          </a:p>
          <a:p>
            <a:r>
              <a:rPr lang="ru-RU" dirty="0" smtClean="0"/>
              <a:t>отдыхает(</a:t>
            </a:r>
            <a:r>
              <a:rPr lang="en-US" dirty="0" err="1" smtClean="0"/>
              <a:t>anna</a:t>
            </a:r>
            <a:r>
              <a:rPr lang="en-US" dirty="0" smtClean="0"/>
              <a:t>, </a:t>
            </a:r>
            <a:r>
              <a:rPr lang="en-US" dirty="0" err="1" smtClean="0"/>
              <a:t>sochi</a:t>
            </a:r>
            <a:r>
              <a:rPr lang="en-US" dirty="0" smtClean="0"/>
              <a:t>). </a:t>
            </a:r>
            <a:endParaRPr lang="ru-RU" dirty="0" smtClean="0"/>
          </a:p>
          <a:p>
            <a:r>
              <a:rPr lang="ru-RU" dirty="0" smtClean="0"/>
              <a:t>отдыхает(</a:t>
            </a:r>
            <a:r>
              <a:rPr lang="en-US" dirty="0" err="1" smtClean="0"/>
              <a:t>dima</a:t>
            </a:r>
            <a:r>
              <a:rPr lang="en-US" dirty="0" smtClean="0"/>
              <a:t>, </a:t>
            </a:r>
            <a:r>
              <a:rPr lang="ru-RU" dirty="0" err="1" smtClean="0"/>
              <a:t>пхукет</a:t>
            </a:r>
            <a:r>
              <a:rPr lang="en-US" dirty="0" smtClean="0"/>
              <a:t>).</a:t>
            </a:r>
            <a:endParaRPr lang="ru-RU" dirty="0" smtClean="0"/>
          </a:p>
          <a:p>
            <a:r>
              <a:rPr lang="ru-RU" dirty="0" smtClean="0"/>
              <a:t>отдыхает(</a:t>
            </a:r>
            <a:r>
              <a:rPr lang="en-US" dirty="0" err="1" smtClean="0"/>
              <a:t>oleg</a:t>
            </a:r>
            <a:r>
              <a:rPr lang="en-US" dirty="0" smtClean="0"/>
              <a:t>, </a:t>
            </a:r>
            <a:r>
              <a:rPr lang="ru-RU" dirty="0" err="1" smtClean="0"/>
              <a:t>алтвй</a:t>
            </a:r>
            <a:r>
              <a:rPr lang="en-US" dirty="0" smtClean="0"/>
              <a:t>). </a:t>
            </a:r>
            <a:endParaRPr lang="ru-RU" dirty="0" smtClean="0"/>
          </a:p>
          <a:p>
            <a:r>
              <a:rPr lang="ru-RU" dirty="0" err="1" smtClean="0"/>
              <a:t>россия</a:t>
            </a:r>
            <a:r>
              <a:rPr lang="ru-RU" dirty="0" smtClean="0"/>
              <a:t>(</a:t>
            </a:r>
            <a:r>
              <a:rPr lang="en-US" dirty="0" err="1" smtClean="0"/>
              <a:t>sochi</a:t>
            </a:r>
            <a:r>
              <a:rPr lang="en-US" dirty="0" smtClean="0"/>
              <a:t>). </a:t>
            </a:r>
            <a:endParaRPr lang="ru-RU" dirty="0" smtClean="0"/>
          </a:p>
          <a:p>
            <a:r>
              <a:rPr lang="ru-RU" dirty="0" err="1" smtClean="0"/>
              <a:t>турция</a:t>
            </a:r>
            <a:r>
              <a:rPr lang="ru-RU" dirty="0" smtClean="0"/>
              <a:t>(</a:t>
            </a:r>
            <a:r>
              <a:rPr lang="en-US" dirty="0" err="1" smtClean="0"/>
              <a:t>antalia</a:t>
            </a:r>
            <a:r>
              <a:rPr lang="en-US" dirty="0" smtClean="0"/>
              <a:t>). </a:t>
            </a:r>
            <a:endParaRPr lang="ru-RU" dirty="0" smtClean="0"/>
          </a:p>
          <a:p>
            <a:r>
              <a:rPr lang="ru-RU" b="1" dirty="0" err="1" smtClean="0"/>
              <a:t>отдых_Россия</a:t>
            </a:r>
            <a:r>
              <a:rPr lang="ru-RU" b="1" dirty="0" smtClean="0"/>
              <a:t>(</a:t>
            </a:r>
            <a:r>
              <a:rPr lang="en-US" b="1" dirty="0" smtClean="0"/>
              <a:t>X):- </a:t>
            </a:r>
            <a:r>
              <a:rPr lang="ru-RU" b="1" dirty="0" smtClean="0"/>
              <a:t>отдыхает(</a:t>
            </a:r>
            <a:r>
              <a:rPr lang="en-US" b="1" dirty="0" smtClean="0"/>
              <a:t>X,Y), </a:t>
            </a:r>
            <a:r>
              <a:rPr lang="ru-RU" b="1" dirty="0" err="1" smtClean="0"/>
              <a:t>россия</a:t>
            </a:r>
            <a:r>
              <a:rPr lang="ru-RU" b="1" dirty="0" smtClean="0"/>
              <a:t>(</a:t>
            </a:r>
            <a:r>
              <a:rPr lang="en-US" b="1" dirty="0" smtClean="0"/>
              <a:t>Y).</a:t>
            </a:r>
            <a:endParaRPr lang="ru-RU" b="1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636912"/>
            <a:ext cx="60960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652534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Целевое дерево поиска решения</a:t>
            </a:r>
            <a:endParaRPr lang="ru-RU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90066"/>
          </a:xfrm>
        </p:spPr>
        <p:txBody>
          <a:bodyPr>
            <a:noAutofit/>
          </a:bodyPr>
          <a:lstStyle/>
          <a:p>
            <a:r>
              <a:rPr lang="ru-RU" sz="3600" dirty="0" smtClean="0"/>
              <a:t>Лекция 8. </a:t>
            </a:r>
            <a:r>
              <a:rPr lang="ru-RU" sz="3600" dirty="0" smtClean="0"/>
              <a:t>Модели и технологии данных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Специализированные или простые базы данных (</a:t>
            </a:r>
            <a:r>
              <a:rPr lang="en-US" dirty="0" smtClean="0"/>
              <a:t>CSV, XML, JSON</a:t>
            </a:r>
            <a:r>
              <a:rPr lang="ru-RU" dirty="0" smtClean="0"/>
              <a:t>)</a:t>
            </a:r>
          </a:p>
          <a:p>
            <a:r>
              <a:rPr lang="en-US" dirty="0" err="1" smtClean="0"/>
              <a:t>NoSQL</a:t>
            </a:r>
            <a:endParaRPr lang="ru-RU" dirty="0" smtClean="0"/>
          </a:p>
          <a:p>
            <a:r>
              <a:rPr lang="en-US" dirty="0" smtClean="0"/>
              <a:t>Key-value </a:t>
            </a:r>
            <a:r>
              <a:rPr lang="ru-RU" dirty="0" smtClean="0"/>
              <a:t>хранилища</a:t>
            </a:r>
            <a:endParaRPr lang="en-US" dirty="0" smtClean="0"/>
          </a:p>
          <a:p>
            <a:r>
              <a:rPr lang="ru-RU" dirty="0" smtClean="0"/>
              <a:t>Документные базы данных</a:t>
            </a:r>
            <a:endParaRPr lang="en-US" dirty="0" smtClean="0"/>
          </a:p>
          <a:p>
            <a:r>
              <a:rPr lang="ru-RU" dirty="0" err="1" smtClean="0"/>
              <a:t>Графовые</a:t>
            </a:r>
            <a:r>
              <a:rPr lang="ru-RU" dirty="0" smtClean="0"/>
              <a:t> базы данных</a:t>
            </a:r>
          </a:p>
          <a:p>
            <a:r>
              <a:rPr lang="ru-RU" dirty="0" smtClean="0"/>
              <a:t>Облачные хранилища</a:t>
            </a:r>
          </a:p>
          <a:p>
            <a:r>
              <a:rPr lang="ru-RU" dirty="0" err="1" smtClean="0"/>
              <a:t>Кешевые</a:t>
            </a:r>
            <a:r>
              <a:rPr lang="ru-RU" dirty="0" smtClean="0"/>
              <a:t> решения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9479</TotalTime>
  <Words>6413</Words>
  <Application>Microsoft Office PowerPoint</Application>
  <PresentationFormat>Экран (4:3)</PresentationFormat>
  <Paragraphs>1207</Paragraphs>
  <Slides>130</Slides>
  <Notes>29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130</vt:i4>
      </vt:variant>
    </vt:vector>
  </HeadingPairs>
  <TitlesOfParts>
    <vt:vector size="131" baseType="lpstr">
      <vt:lpstr>Тема Office</vt:lpstr>
      <vt:lpstr>Структуры данных: парадигмы и технологии. ½ года, 1-й семестр</vt:lpstr>
      <vt:lpstr>Перечень основных разделов </vt:lpstr>
      <vt:lpstr>Лекция 1. Основы структуризации данных </vt:lpstr>
      <vt:lpstr>Элементарные данные</vt:lpstr>
      <vt:lpstr>Элементарные данные и представления</vt:lpstr>
      <vt:lpstr>Составные структуры</vt:lpstr>
      <vt:lpstr>Бинарное отображение структур на файл</vt:lpstr>
      <vt:lpstr>Отображение структур на оперативную память</vt:lpstr>
      <vt:lpstr>Плата за «объектность»</vt:lpstr>
      <vt:lpstr>Типизация данных</vt:lpstr>
      <vt:lpstr>Слайд 11</vt:lpstr>
      <vt:lpstr>История формализмов текстового представления данных</vt:lpstr>
      <vt:lpstr>Эволюция понятий и языков разметки</vt:lpstr>
      <vt:lpstr>Пример текcта SGML</vt:lpstr>
      <vt:lpstr>Что такое XML?</vt:lpstr>
      <vt:lpstr>Как устроен формат XML?</vt:lpstr>
      <vt:lpstr>Алфавит и лексика XML</vt:lpstr>
      <vt:lpstr>Кодировки</vt:lpstr>
      <vt:lpstr>Кодирование задается прямо в XML-документе</vt:lpstr>
      <vt:lpstr>Слайд 20</vt:lpstr>
      <vt:lpstr>Структура XML-документа</vt:lpstr>
      <vt:lpstr>Логическая структура XML-значения</vt:lpstr>
      <vt:lpstr>Ввод-вывод, DOM – Document Object Model</vt:lpstr>
      <vt:lpstr>Два способа ввода</vt:lpstr>
      <vt:lpstr>Стандартное представление дерева: DOM – Document Object Model</vt:lpstr>
      <vt:lpstr>Пространства имен</vt:lpstr>
      <vt:lpstr>Пространства имен для XML</vt:lpstr>
      <vt:lpstr>Общая конструкция</vt:lpstr>
      <vt:lpstr>Лекция 3. Списки языка программирования Lisp</vt:lpstr>
      <vt:lpstr>Немного истории ЛИСПа</vt:lpstr>
      <vt:lpstr>Что такое список?</vt:lpstr>
      <vt:lpstr>Эволюция Лиспа</vt:lpstr>
      <vt:lpstr>Как списками представляется программа?</vt:lpstr>
      <vt:lpstr>Пионерские решения, появившиеся в Лиспе</vt:lpstr>
      <vt:lpstr>Как реализовать списки?</vt:lpstr>
      <vt:lpstr>Базовый конструкт Лиспа</vt:lpstr>
      <vt:lpstr>Применение Лиспа</vt:lpstr>
      <vt:lpstr>Lisp для AutoCAD</vt:lpstr>
      <vt:lpstr>Графические примитивы AutoCAD</vt:lpstr>
      <vt:lpstr>Роль Маккарти и Лиспа в истории ВЦ СОАН</vt:lpstr>
      <vt:lpstr>Лекция 4. Многомерные структуры языка APL</vt:lpstr>
      <vt:lpstr>Что такое APL и кто его создал?</vt:lpstr>
      <vt:lpstr>Примеры</vt:lpstr>
      <vt:lpstr>Разберем пример</vt:lpstr>
      <vt:lpstr>Специальные символы</vt:lpstr>
      <vt:lpstr>Массивы</vt:lpstr>
      <vt:lpstr>Функции</vt:lpstr>
      <vt:lpstr>Расширение применимости скалярных функций на массивы</vt:lpstr>
      <vt:lpstr>Работа с массивами</vt:lpstr>
      <vt:lpstr>Определяемые функции</vt:lpstr>
      <vt:lpstr>Как это реализовывалось?</vt:lpstr>
      <vt:lpstr>Применение APL</vt:lpstr>
      <vt:lpstr>Слайд 53</vt:lpstr>
      <vt:lpstr>Проблемы параллельного программирования</vt:lpstr>
      <vt:lpstr> Исторические оценки</vt:lpstr>
      <vt:lpstr>Какие парадигмы привнес (опробовал) APL?</vt:lpstr>
      <vt:lpstr>Источники</vt:lpstr>
      <vt:lpstr>Лекция 5. Реляционные таблицы и SQL  </vt:lpstr>
      <vt:lpstr>Создатель реляционной алгебры</vt:lpstr>
      <vt:lpstr>Элементы истории SQL</vt:lpstr>
      <vt:lpstr>Слайд 61</vt:lpstr>
      <vt:lpstr>Слайд 62</vt:lpstr>
      <vt:lpstr>Слайд 63</vt:lpstr>
      <vt:lpstr>Слайд 64</vt:lpstr>
      <vt:lpstr>Слайд 65</vt:lpstr>
      <vt:lpstr>Основные операторы SQL</vt:lpstr>
      <vt:lpstr>Некоторые детали конструкций</vt:lpstr>
      <vt:lpstr>Некоторые детали конструкций (2)</vt:lpstr>
      <vt:lpstr>Слайд 69</vt:lpstr>
      <vt:lpstr>Слайд 70</vt:lpstr>
      <vt:lpstr>Небольшой пример</vt:lpstr>
      <vt:lpstr>Слайд 72</vt:lpstr>
      <vt:lpstr>Слайд 73</vt:lpstr>
      <vt:lpstr>Внешнее представление таблиц CSV, TSV</vt:lpstr>
      <vt:lpstr>Лекция 6. SETL – язык построенный на теоретико-множественной парадигме   </vt:lpstr>
      <vt:lpstr>История и важные свойства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Лекция 7. Prolog – язык логического программирования   </vt:lpstr>
      <vt:lpstr>Слайд 93</vt:lpstr>
      <vt:lpstr>Слайд 94</vt:lpstr>
      <vt:lpstr>Слайд 95</vt:lpstr>
      <vt:lpstr>Слайд 96</vt:lpstr>
      <vt:lpstr>Ну и что?...</vt:lpstr>
      <vt:lpstr>Логический вывод</vt:lpstr>
      <vt:lpstr>Лекция 8. Модели и технологии данных</vt:lpstr>
      <vt:lpstr>NoSQL – no SQL?</vt:lpstr>
      <vt:lpstr>Key-Value хранилища</vt:lpstr>
      <vt:lpstr>Документные базы данных и репозитории</vt:lpstr>
      <vt:lpstr>NoSQL – Not only SQL</vt:lpstr>
      <vt:lpstr>Слайд 104</vt:lpstr>
      <vt:lpstr>NoSQL и Big Data – обман трудящихся?</vt:lpstr>
      <vt:lpstr>Лекция 9. Графовые данные: RDF   </vt:lpstr>
      <vt:lpstr>Что такое RDF?</vt:lpstr>
      <vt:lpstr>Формирование семантического графа</vt:lpstr>
      <vt:lpstr>Слайд 109</vt:lpstr>
      <vt:lpstr>Complex relations</vt:lpstr>
      <vt:lpstr>Частный случай: один класс. Дублинское ядро Dublin Core. </vt:lpstr>
      <vt:lpstr>FOAF – Friend Of A Friend ontology</vt:lpstr>
      <vt:lpstr>Слайд 113</vt:lpstr>
      <vt:lpstr>Словари</vt:lpstr>
      <vt:lpstr>Онтология неспецифических сущностей</vt:lpstr>
      <vt:lpstr>Classes of BONE entities and relations</vt:lpstr>
      <vt:lpstr>BONE details</vt:lpstr>
      <vt:lpstr>Specific relations in BONE </vt:lpstr>
      <vt:lpstr>Редактирование базы данных</vt:lpstr>
      <vt:lpstr>Наборы RDF-данных в Linked Data</vt:lpstr>
      <vt:lpstr>Слайд 121</vt:lpstr>
      <vt:lpstr>Слайд 122</vt:lpstr>
      <vt:lpstr>Цель исследования: создать конкурентоспособную методику и технологию построения RDF/Sparql-решений </vt:lpstr>
      <vt:lpstr>Инфраструктура RDF/Sparql</vt:lpstr>
      <vt:lpstr>Транслятор Sparql 1.1</vt:lpstr>
      <vt:lpstr>Federated query – вложенный запрос к стороннему сервису</vt:lpstr>
      <vt:lpstr>Sparql-машина</vt:lpstr>
      <vt:lpstr>Хранилище триплетов (Triple Store)</vt:lpstr>
      <vt:lpstr>Методика отладки, испытания и сравнения</vt:lpstr>
      <vt:lpstr>Результаты сравнения систем на BSBM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Структуры данных: парадигмы и технологии. ½ года, 1-й семестр</dc:title>
  <dc:creator>mag</dc:creator>
  <cp:lastModifiedBy>mag</cp:lastModifiedBy>
  <cp:revision>885</cp:revision>
  <dcterms:created xsi:type="dcterms:W3CDTF">2022-10-06T03:39:41Z</dcterms:created>
  <dcterms:modified xsi:type="dcterms:W3CDTF">2022-12-14T02:24:09Z</dcterms:modified>
</cp:coreProperties>
</file>